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32"/>
  </p:notesMasterIdLst>
  <p:sldIdLst>
    <p:sldId id="256" r:id="rId5"/>
    <p:sldId id="307" r:id="rId6"/>
    <p:sldId id="323" r:id="rId7"/>
    <p:sldId id="335" r:id="rId8"/>
    <p:sldId id="322" r:id="rId9"/>
    <p:sldId id="336" r:id="rId10"/>
    <p:sldId id="337" r:id="rId11"/>
    <p:sldId id="257" r:id="rId12"/>
    <p:sldId id="258" r:id="rId13"/>
    <p:sldId id="260" r:id="rId14"/>
    <p:sldId id="259" r:id="rId15"/>
    <p:sldId id="326" r:id="rId16"/>
    <p:sldId id="315" r:id="rId17"/>
    <p:sldId id="340" r:id="rId18"/>
    <p:sldId id="341" r:id="rId19"/>
    <p:sldId id="342" r:id="rId20"/>
    <p:sldId id="343" r:id="rId21"/>
    <p:sldId id="344" r:id="rId22"/>
    <p:sldId id="345" r:id="rId23"/>
    <p:sldId id="263" r:id="rId24"/>
    <p:sldId id="333" r:id="rId25"/>
    <p:sldId id="316" r:id="rId26"/>
    <p:sldId id="317" r:id="rId27"/>
    <p:sldId id="318" r:id="rId28"/>
    <p:sldId id="328" r:id="rId29"/>
    <p:sldId id="339" r:id="rId30"/>
    <p:sldId id="334" r:id="rId3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A522D-DEC3-5200-0D5E-CFAD60CDB573}" name="Tovar Cerulli" initials="TC" userId="Tovar Cerulli" providerId="None"/>
  <p188:author id="{0751A75E-6C6E-4B16-194E-AA9999DCD62A}" name="Lisa Parks" initials="LP" userId="b0c9f2b2907b2ed4" providerId="Windows Live"/>
  <p188:author id="{125B9463-B1EC-AA7B-C71A-1DC537C73333}" name="Hiroto" initials="H" userId="Hirot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757"/>
    <a:srgbClr val="00AAEE"/>
    <a:srgbClr val="ABC378"/>
    <a:srgbClr val="6A813C"/>
    <a:srgbClr val="0082BA"/>
    <a:srgbClr val="008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 y="19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000" b="1"/>
              <a:t>Level of interest in target shooting</a:t>
            </a:r>
          </a:p>
          <a:p>
            <a:pPr>
              <a:defRPr/>
            </a:pPr>
            <a:r>
              <a:rPr lang="en-US" sz="1400" i="1"/>
              <a:t>Among respondents who</a:t>
            </a:r>
            <a:r>
              <a:rPr lang="en-US" sz="1400" i="1" baseline="0"/>
              <a:t> had never gone target shooting in the past</a:t>
            </a:r>
            <a:endParaRPr lang="en-US" sz="1400" i="1"/>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'[OSCF WNS_1Q_Interest in target shooting.xlsx]Sheet1'!$D$13</c:f>
              <c:strCache>
                <c:ptCount val="1"/>
                <c:pt idx="0">
                  <c:v>Little to no interest</c:v>
                </c:pt>
              </c:strCache>
            </c:strRef>
          </c:tx>
          <c:spPr>
            <a:solidFill>
              <a:srgbClr val="ABE7FF"/>
            </a:solidFill>
            <a:ln>
              <a:noFill/>
            </a:ln>
            <a:effectLst/>
          </c:spPr>
          <c:invertIfNegative val="0"/>
          <c:cat>
            <c:strRef>
              <c:f>'[OSCF WNS_1Q_Interest in target shooting.xlsx]Sheet1'!$E$5:$M$5</c:f>
              <c:strCache>
                <c:ptCount val="9"/>
                <c:pt idx="0">
                  <c:v>Male</c:v>
                </c:pt>
                <c:pt idx="1">
                  <c:v>Female</c:v>
                </c:pt>
                <c:pt idx="2">
                  <c:v>18-34</c:v>
                </c:pt>
                <c:pt idx="3">
                  <c:v>35-54</c:v>
                </c:pt>
                <c:pt idx="4">
                  <c:v>55 +</c:v>
                </c:pt>
                <c:pt idx="5">
                  <c:v>Caucasian</c:v>
                </c:pt>
                <c:pt idx="6">
                  <c:v>African American</c:v>
                </c:pt>
                <c:pt idx="7">
                  <c:v>Hispanic/Latino</c:v>
                </c:pt>
                <c:pt idx="8">
                  <c:v>Asian</c:v>
                </c:pt>
              </c:strCache>
            </c:strRef>
          </c:cat>
          <c:val>
            <c:numRef>
              <c:f>'[OSCF WNS_1Q_Interest in target shooting.xlsx]Sheet1'!$E$13:$M$13</c:f>
              <c:numCache>
                <c:formatCode>0%</c:formatCode>
                <c:ptCount val="9"/>
                <c:pt idx="0">
                  <c:v>0.2</c:v>
                </c:pt>
                <c:pt idx="1">
                  <c:v>0.31</c:v>
                </c:pt>
                <c:pt idx="2">
                  <c:v>0.15</c:v>
                </c:pt>
                <c:pt idx="3">
                  <c:v>0.22999999999999998</c:v>
                </c:pt>
                <c:pt idx="4">
                  <c:v>0.33</c:v>
                </c:pt>
                <c:pt idx="5">
                  <c:v>0.27</c:v>
                </c:pt>
                <c:pt idx="6">
                  <c:v>0.28000000000000003</c:v>
                </c:pt>
                <c:pt idx="7">
                  <c:v>0.19</c:v>
                </c:pt>
                <c:pt idx="8">
                  <c:v>0.28000000000000003</c:v>
                </c:pt>
              </c:numCache>
            </c:numRef>
          </c:val>
          <c:extLst>
            <c:ext xmlns:c16="http://schemas.microsoft.com/office/drawing/2014/chart" uri="{C3380CC4-5D6E-409C-BE32-E72D297353CC}">
              <c16:uniqueId val="{00000000-2C1B-4737-9C72-40FD37B18C54}"/>
            </c:ext>
          </c:extLst>
        </c:ser>
        <c:ser>
          <c:idx val="1"/>
          <c:order val="1"/>
          <c:tx>
            <c:strRef>
              <c:f>'[OSCF WNS_1Q_Interest in target shooting.xlsx]Sheet1'!$D$14</c:f>
              <c:strCache>
                <c:ptCount val="1"/>
                <c:pt idx="0">
                  <c:v>Neutral</c:v>
                </c:pt>
              </c:strCache>
            </c:strRef>
          </c:tx>
          <c:spPr>
            <a:solidFill>
              <a:srgbClr val="00AAEE"/>
            </a:solidFill>
            <a:ln>
              <a:noFill/>
            </a:ln>
            <a:effectLst/>
          </c:spPr>
          <c:invertIfNegative val="0"/>
          <c:cat>
            <c:strRef>
              <c:f>'[OSCF WNS_1Q_Interest in target shooting.xlsx]Sheet1'!$E$5:$M$5</c:f>
              <c:strCache>
                <c:ptCount val="9"/>
                <c:pt idx="0">
                  <c:v>Male</c:v>
                </c:pt>
                <c:pt idx="1">
                  <c:v>Female</c:v>
                </c:pt>
                <c:pt idx="2">
                  <c:v>18-34</c:v>
                </c:pt>
                <c:pt idx="3">
                  <c:v>35-54</c:v>
                </c:pt>
                <c:pt idx="4">
                  <c:v>55 +</c:v>
                </c:pt>
                <c:pt idx="5">
                  <c:v>Caucasian</c:v>
                </c:pt>
                <c:pt idx="6">
                  <c:v>African American</c:v>
                </c:pt>
                <c:pt idx="7">
                  <c:v>Hispanic/Latino</c:v>
                </c:pt>
                <c:pt idx="8">
                  <c:v>Asian</c:v>
                </c:pt>
              </c:strCache>
            </c:strRef>
          </c:cat>
          <c:val>
            <c:numRef>
              <c:f>'[OSCF WNS_1Q_Interest in target shooting.xlsx]Sheet1'!$E$14:$M$14</c:f>
              <c:numCache>
                <c:formatCode>0%</c:formatCode>
                <c:ptCount val="9"/>
                <c:pt idx="0">
                  <c:v>0.18</c:v>
                </c:pt>
                <c:pt idx="1">
                  <c:v>0.14000000000000001</c:v>
                </c:pt>
                <c:pt idx="2">
                  <c:v>0.19</c:v>
                </c:pt>
                <c:pt idx="3">
                  <c:v>0.13</c:v>
                </c:pt>
                <c:pt idx="4">
                  <c:v>0.18</c:v>
                </c:pt>
                <c:pt idx="5">
                  <c:v>0.16</c:v>
                </c:pt>
                <c:pt idx="6">
                  <c:v>0.11</c:v>
                </c:pt>
                <c:pt idx="7">
                  <c:v>0.18</c:v>
                </c:pt>
                <c:pt idx="8">
                  <c:v>0.19</c:v>
                </c:pt>
              </c:numCache>
            </c:numRef>
          </c:val>
          <c:extLst>
            <c:ext xmlns:c16="http://schemas.microsoft.com/office/drawing/2014/chart" uri="{C3380CC4-5D6E-409C-BE32-E72D297353CC}">
              <c16:uniqueId val="{00000001-2C1B-4737-9C72-40FD37B18C54}"/>
            </c:ext>
          </c:extLst>
        </c:ser>
        <c:ser>
          <c:idx val="2"/>
          <c:order val="2"/>
          <c:tx>
            <c:strRef>
              <c:f>'[OSCF WNS_1Q_Interest in target shooting.xlsx]Sheet1'!$D$15</c:f>
              <c:strCache>
                <c:ptCount val="1"/>
                <c:pt idx="0">
                  <c:v>Moderate to high interest</c:v>
                </c:pt>
              </c:strCache>
            </c:strRef>
          </c:tx>
          <c:spPr>
            <a:solidFill>
              <a:srgbClr val="00577A"/>
            </a:solidFill>
            <a:ln>
              <a:noFill/>
            </a:ln>
            <a:effectLst/>
          </c:spPr>
          <c:invertIfNegative val="0"/>
          <c:cat>
            <c:strRef>
              <c:f>'[OSCF WNS_1Q_Interest in target shooting.xlsx]Sheet1'!$E$5:$M$5</c:f>
              <c:strCache>
                <c:ptCount val="9"/>
                <c:pt idx="0">
                  <c:v>Male</c:v>
                </c:pt>
                <c:pt idx="1">
                  <c:v>Female</c:v>
                </c:pt>
                <c:pt idx="2">
                  <c:v>18-34</c:v>
                </c:pt>
                <c:pt idx="3">
                  <c:v>35-54</c:v>
                </c:pt>
                <c:pt idx="4">
                  <c:v>55 +</c:v>
                </c:pt>
                <c:pt idx="5">
                  <c:v>Caucasian</c:v>
                </c:pt>
                <c:pt idx="6">
                  <c:v>African American</c:v>
                </c:pt>
                <c:pt idx="7">
                  <c:v>Hispanic/Latino</c:v>
                </c:pt>
                <c:pt idx="8">
                  <c:v>Asian</c:v>
                </c:pt>
              </c:strCache>
            </c:strRef>
          </c:cat>
          <c:val>
            <c:numRef>
              <c:f>'[OSCF WNS_1Q_Interest in target shooting.xlsx]Sheet1'!$E$15:$M$15</c:f>
              <c:numCache>
                <c:formatCode>0%</c:formatCode>
                <c:ptCount val="9"/>
                <c:pt idx="0">
                  <c:v>0.62</c:v>
                </c:pt>
                <c:pt idx="1">
                  <c:v>0.55000000000000004</c:v>
                </c:pt>
                <c:pt idx="2">
                  <c:v>0.66</c:v>
                </c:pt>
                <c:pt idx="3">
                  <c:v>0.63</c:v>
                </c:pt>
                <c:pt idx="4">
                  <c:v>0.49</c:v>
                </c:pt>
                <c:pt idx="5">
                  <c:v>0.57000000000000006</c:v>
                </c:pt>
                <c:pt idx="6">
                  <c:v>0.61</c:v>
                </c:pt>
                <c:pt idx="7">
                  <c:v>0.64</c:v>
                </c:pt>
                <c:pt idx="8">
                  <c:v>0.53</c:v>
                </c:pt>
              </c:numCache>
            </c:numRef>
          </c:val>
          <c:extLst>
            <c:ext xmlns:c16="http://schemas.microsoft.com/office/drawing/2014/chart" uri="{C3380CC4-5D6E-409C-BE32-E72D297353CC}">
              <c16:uniqueId val="{00000002-2C1B-4737-9C72-40FD37B18C54}"/>
            </c:ext>
          </c:extLst>
        </c:ser>
        <c:dLbls>
          <c:showLegendKey val="0"/>
          <c:showVal val="0"/>
          <c:showCatName val="0"/>
          <c:showSerName val="0"/>
          <c:showPercent val="0"/>
          <c:showBubbleSize val="0"/>
        </c:dLbls>
        <c:gapWidth val="150"/>
        <c:overlap val="100"/>
        <c:axId val="1594499823"/>
        <c:axId val="1594500303"/>
      </c:barChart>
      <c:catAx>
        <c:axId val="1594499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4500303"/>
        <c:crosses val="autoZero"/>
        <c:auto val="1"/>
        <c:lblAlgn val="ctr"/>
        <c:lblOffset val="100"/>
        <c:noMultiLvlLbl val="0"/>
      </c:catAx>
      <c:valAx>
        <c:axId val="159450030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4499823"/>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8A8A823-E96D-4994-BD34-D07DBF57D70B}" type="datetimeFigureOut">
              <a:rPr lang="en-US" smtClean="0"/>
              <a:t>4/3/2025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4062EBB-B055-443D-9D54-E9A7DFC2AAFD}" type="slidenum">
              <a:rPr lang="en-US" smtClean="0"/>
              <a:t>‹#›</a:t>
            </a:fld>
            <a:endParaRPr lang="en-US"/>
          </a:p>
        </p:txBody>
      </p:sp>
    </p:spTree>
    <p:extLst>
      <p:ext uri="{BB962C8B-B14F-4D97-AF65-F5344CB8AC3E}">
        <p14:creationId xmlns:p14="http://schemas.microsoft.com/office/powerpoint/2010/main" val="420009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062EBB-B055-443D-9D54-E9A7DFC2AAFD}" type="slidenum">
              <a:rPr lang="en-US" smtClean="0"/>
              <a:t>1</a:t>
            </a:fld>
            <a:endParaRPr lang="en-US"/>
          </a:p>
        </p:txBody>
      </p:sp>
    </p:spTree>
    <p:extLst>
      <p:ext uri="{BB962C8B-B14F-4D97-AF65-F5344CB8AC3E}">
        <p14:creationId xmlns:p14="http://schemas.microsoft.com/office/powerpoint/2010/main" val="97963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4062EBB-B055-443D-9D54-E9A7DFC2AAFD}"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8719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800" b="1" i="0">
                <a:solidFill>
                  <a:srgbClr val="4F5657"/>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080D98-6843-4756-85C6-002183F09E36}" type="datetime1">
              <a:rPr lang="en-US" smtClean="0"/>
              <a:t>4/3/2025</a:t>
            </a:fld>
            <a:endParaRPr lang="en-US"/>
          </a:p>
        </p:txBody>
      </p:sp>
      <p:sp>
        <p:nvSpPr>
          <p:cNvPr id="7" name="Holder 6">
            <a:extLst>
              <a:ext uri="{FF2B5EF4-FFF2-40B4-BE49-F238E27FC236}">
                <a16:creationId xmlns:a16="http://schemas.microsoft.com/office/drawing/2014/main" id="{1C171F40-C3A1-D37D-8597-C56441B7E4B7}"/>
              </a:ext>
            </a:extLst>
          </p:cNvPr>
          <p:cNvSpPr>
            <a:spLocks noGrp="1"/>
          </p:cNvSpPr>
          <p:nvPr>
            <p:ph type="sldNum" sz="quarter" idx="7"/>
          </p:nvPr>
        </p:nvSpPr>
        <p:spPr>
          <a:xfrm>
            <a:off x="6952102" y="6628507"/>
            <a:ext cx="2103120" cy="184666"/>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657"/>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1A9A0B7-59A0-438A-B4C4-B000B4E1ADBB}" type="datetime1">
              <a:rPr lang="en-US" smtClean="0"/>
              <a:t>4/3/2025</a:t>
            </a:fld>
            <a:endParaRPr lang="en-US"/>
          </a:p>
        </p:txBody>
      </p:sp>
      <p:sp>
        <p:nvSpPr>
          <p:cNvPr id="6" name="Holder 6"/>
          <p:cNvSpPr>
            <a:spLocks noGrp="1"/>
          </p:cNvSpPr>
          <p:nvPr>
            <p:ph type="sldNum" sz="quarter" idx="7"/>
          </p:nvPr>
        </p:nvSpPr>
        <p:spPr>
          <a:xfrm>
            <a:off x="6952102" y="6628507"/>
            <a:ext cx="2103120" cy="184666"/>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657"/>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3A8DD6-B597-4F6D-A382-241ED3C7C05E}" type="datetime1">
              <a:rPr lang="en-US" smtClean="0"/>
              <a:t>4/3/2025</a:t>
            </a:fld>
            <a:endParaRPr lang="en-US"/>
          </a:p>
        </p:txBody>
      </p:sp>
      <p:sp>
        <p:nvSpPr>
          <p:cNvPr id="8" name="Holder 6">
            <a:extLst>
              <a:ext uri="{FF2B5EF4-FFF2-40B4-BE49-F238E27FC236}">
                <a16:creationId xmlns:a16="http://schemas.microsoft.com/office/drawing/2014/main" id="{FD56E5A0-9763-AF33-B362-7979CBECE69E}"/>
              </a:ext>
            </a:extLst>
          </p:cNvPr>
          <p:cNvSpPr>
            <a:spLocks noGrp="1"/>
          </p:cNvSpPr>
          <p:nvPr>
            <p:ph type="sldNum" sz="quarter" idx="7"/>
          </p:nvPr>
        </p:nvSpPr>
        <p:spPr>
          <a:xfrm>
            <a:off x="6952102" y="6628507"/>
            <a:ext cx="2103120" cy="184666"/>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657"/>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FB5E766-5F3D-4C78-A440-AF71D261FE24}" type="datetime1">
              <a:rPr lang="en-US" smtClean="0"/>
              <a:t>4/3/2025</a:t>
            </a:fld>
            <a:endParaRPr lang="en-US"/>
          </a:p>
        </p:txBody>
      </p:sp>
      <p:sp>
        <p:nvSpPr>
          <p:cNvPr id="6" name="Holder 6">
            <a:extLst>
              <a:ext uri="{FF2B5EF4-FFF2-40B4-BE49-F238E27FC236}">
                <a16:creationId xmlns:a16="http://schemas.microsoft.com/office/drawing/2014/main" id="{E0450369-0381-F455-7251-C2CA3E0FC95E}"/>
              </a:ext>
            </a:extLst>
          </p:cNvPr>
          <p:cNvSpPr>
            <a:spLocks noGrp="1"/>
          </p:cNvSpPr>
          <p:nvPr>
            <p:ph type="sldNum" sz="quarter" idx="7"/>
          </p:nvPr>
        </p:nvSpPr>
        <p:spPr>
          <a:xfrm>
            <a:off x="6952102" y="6628507"/>
            <a:ext cx="2103120" cy="184666"/>
          </a:xfrm>
          <a:prstGeom prst="rect">
            <a:avLst/>
          </a:prstGeom>
        </p:spPr>
        <p:txBody>
          <a:bodyPr lIns="0" tIns="0" rIns="0" bIns="0"/>
          <a:lstStyle>
            <a:lvl1pPr algn="r">
              <a:defRPr sz="1200">
                <a:solidFill>
                  <a:srgbClr val="4E5757"/>
                </a:solidFill>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67E402B-88A8-4CDF-BC50-5393859D0E47}" type="datetime1">
              <a:rPr lang="en-US" smtClean="0"/>
              <a:t>4/3/2025</a:t>
            </a:fld>
            <a:endParaRPr lang="en-US"/>
          </a:p>
        </p:txBody>
      </p:sp>
      <p:sp>
        <p:nvSpPr>
          <p:cNvPr id="5" name="Holder 6">
            <a:extLst>
              <a:ext uri="{FF2B5EF4-FFF2-40B4-BE49-F238E27FC236}">
                <a16:creationId xmlns:a16="http://schemas.microsoft.com/office/drawing/2014/main" id="{97F8AB03-6BC7-FD35-0593-F9ED55C54185}"/>
              </a:ext>
            </a:extLst>
          </p:cNvPr>
          <p:cNvSpPr>
            <a:spLocks noGrp="1"/>
          </p:cNvSpPr>
          <p:nvPr>
            <p:ph type="sldNum" sz="quarter" idx="7"/>
          </p:nvPr>
        </p:nvSpPr>
        <p:spPr>
          <a:xfrm>
            <a:off x="6952102" y="6628507"/>
            <a:ext cx="2103120" cy="184666"/>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36953" y="417017"/>
            <a:ext cx="6070092" cy="512444"/>
          </a:xfrm>
          <a:prstGeom prst="rect">
            <a:avLst/>
          </a:prstGeom>
        </p:spPr>
        <p:txBody>
          <a:bodyPr wrap="square" lIns="0" tIns="0" rIns="0" bIns="0">
            <a:spAutoFit/>
          </a:bodyPr>
          <a:lstStyle>
            <a:lvl1pPr>
              <a:defRPr sz="2800" b="1" i="0">
                <a:solidFill>
                  <a:srgbClr val="4F5657"/>
                </a:solidFill>
                <a:latin typeface="Calibri"/>
                <a:cs typeface="Calibri"/>
              </a:defRPr>
            </a:lvl1pPr>
          </a:lstStyle>
          <a:p>
            <a:endParaRPr/>
          </a:p>
        </p:txBody>
      </p:sp>
      <p:sp>
        <p:nvSpPr>
          <p:cNvPr id="3" name="Holder 3"/>
          <p:cNvSpPr>
            <a:spLocks noGrp="1"/>
          </p:cNvSpPr>
          <p:nvPr>
            <p:ph type="body" idx="1"/>
          </p:nvPr>
        </p:nvSpPr>
        <p:spPr>
          <a:xfrm>
            <a:off x="536244" y="1034922"/>
            <a:ext cx="7985125" cy="41281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B6D946C0-1A5F-4283-BAA6-AF0C19AFF99B}" type="datetime1">
              <a:rPr lang="en-US" smtClean="0"/>
              <a:t>4/3/2025</a:t>
            </a:fld>
            <a:endParaRPr lang="en-US"/>
          </a:p>
        </p:txBody>
      </p:sp>
      <p:sp>
        <p:nvSpPr>
          <p:cNvPr id="8" name="Holder 6">
            <a:extLst>
              <a:ext uri="{FF2B5EF4-FFF2-40B4-BE49-F238E27FC236}">
                <a16:creationId xmlns:a16="http://schemas.microsoft.com/office/drawing/2014/main" id="{05582665-AE32-223E-505E-4725A39DCAE6}"/>
              </a:ext>
            </a:extLst>
          </p:cNvPr>
          <p:cNvSpPr>
            <a:spLocks noGrp="1"/>
          </p:cNvSpPr>
          <p:nvPr>
            <p:ph type="sldNum" sz="quarter" idx="4"/>
          </p:nvPr>
        </p:nvSpPr>
        <p:spPr>
          <a:xfrm>
            <a:off x="6952102" y="6628507"/>
            <a:ext cx="2103120" cy="184666"/>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screen">
            <a:alphaModFix/>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object 3"/>
          <p:cNvSpPr txBox="1">
            <a:spLocks noGrp="1"/>
          </p:cNvSpPr>
          <p:nvPr>
            <p:ph type="title"/>
          </p:nvPr>
        </p:nvSpPr>
        <p:spPr>
          <a:xfrm>
            <a:off x="1" y="3853934"/>
            <a:ext cx="9143999" cy="3089948"/>
          </a:xfrm>
          <a:prstGeom prst="rect">
            <a:avLst/>
          </a:prstGeom>
          <a:solidFill>
            <a:schemeClr val="bg1"/>
          </a:solidFill>
        </p:spPr>
        <p:txBody>
          <a:bodyPr vert="horz" wrap="square" lIns="0" tIns="12065" rIns="0" bIns="0" rtlCol="0" anchor="t">
            <a:spAutoFit/>
          </a:bodyPr>
          <a:lstStyle/>
          <a:p>
            <a:pPr algn="ctr">
              <a:lnSpc>
                <a:spcPts val="3775"/>
              </a:lnSpc>
              <a:spcBef>
                <a:spcPts val="95"/>
              </a:spcBef>
            </a:pPr>
            <a:r>
              <a:rPr lang="en-US" sz="3200">
                <a:solidFill>
                  <a:srgbClr val="6A813C"/>
                </a:solidFill>
              </a:rPr>
              <a:t>	WELCOME NEW SHOOTERS!</a:t>
            </a:r>
            <a:br>
              <a:rPr lang="en-US" sz="3200">
                <a:solidFill>
                  <a:srgbClr val="6A813C"/>
                </a:solidFill>
              </a:rPr>
            </a:br>
            <a:r>
              <a:rPr lang="en-US" sz="3200">
                <a:solidFill>
                  <a:srgbClr val="6A813C"/>
                </a:solidFill>
              </a:rPr>
              <a:t>	TACTICS TO WIN PARTICIPATION FROM             	UNDER-REPRESENTED COMMUNITIES</a:t>
            </a:r>
            <a:endParaRPr lang="en-US" sz="3200">
              <a:solidFill>
                <a:srgbClr val="6A813C"/>
              </a:solidFill>
              <a:ea typeface="Calibri"/>
            </a:endParaRPr>
          </a:p>
          <a:p>
            <a:pPr algn="ctr">
              <a:lnSpc>
                <a:spcPts val="2095"/>
              </a:lnSpc>
            </a:pPr>
            <a:r>
              <a:rPr lang="en-US" sz="1800">
                <a:solidFill>
                  <a:srgbClr val="6A813C"/>
                </a:solidFill>
                <a:latin typeface="Calibri"/>
                <a:cs typeface="Calibri"/>
              </a:rPr>
              <a:t>	Conducted</a:t>
            </a:r>
            <a:r>
              <a:rPr lang="en-US" sz="1800" spc="15">
                <a:solidFill>
                  <a:srgbClr val="6A813C"/>
                </a:solidFill>
                <a:latin typeface="Calibri"/>
                <a:cs typeface="Calibri"/>
              </a:rPr>
              <a:t> </a:t>
            </a:r>
            <a:r>
              <a:rPr lang="en-US" sz="1800">
                <a:solidFill>
                  <a:srgbClr val="6A813C"/>
                </a:solidFill>
                <a:latin typeface="Calibri"/>
                <a:cs typeface="Calibri"/>
              </a:rPr>
              <a:t>on behalf of</a:t>
            </a:r>
            <a:r>
              <a:rPr lang="en-US" sz="1800" spc="-40">
                <a:solidFill>
                  <a:srgbClr val="6A813C"/>
                </a:solidFill>
                <a:latin typeface="Calibri"/>
                <a:cs typeface="Calibri"/>
              </a:rPr>
              <a:t> Outdoor Stewards of Conservation</a:t>
            </a:r>
            <a:r>
              <a:rPr lang="en-US" sz="1800" spc="-80">
                <a:solidFill>
                  <a:srgbClr val="6A813C"/>
                </a:solidFill>
                <a:latin typeface="Calibri"/>
                <a:cs typeface="Calibri"/>
              </a:rPr>
              <a:t> Foundation </a:t>
            </a:r>
            <a:br>
              <a:rPr lang="en-US" sz="1800" spc="-80">
                <a:solidFill>
                  <a:srgbClr val="6A813C"/>
                </a:solidFill>
                <a:latin typeface="Calibri"/>
                <a:cs typeface="Calibri"/>
              </a:rPr>
            </a:br>
            <a:r>
              <a:rPr lang="en-US" sz="1800" spc="-80">
                <a:solidFill>
                  <a:srgbClr val="6A813C"/>
                </a:solidFill>
                <a:latin typeface="Calibri"/>
                <a:cs typeface="Calibri"/>
              </a:rPr>
              <a:t>	</a:t>
            </a:r>
            <a:r>
              <a:rPr lang="en-US" sz="1800">
                <a:solidFill>
                  <a:srgbClr val="6A813C"/>
                </a:solidFill>
                <a:latin typeface="Calibri"/>
                <a:cs typeface="Calibri"/>
              </a:rPr>
              <a:t>by</a:t>
            </a:r>
            <a:r>
              <a:rPr lang="en-US" sz="1800" spc="-35">
                <a:solidFill>
                  <a:srgbClr val="6A813C"/>
                </a:solidFill>
                <a:latin typeface="Calibri"/>
                <a:cs typeface="Calibri"/>
              </a:rPr>
              <a:t> </a:t>
            </a:r>
            <a:r>
              <a:rPr lang="en-US" sz="1800">
                <a:solidFill>
                  <a:srgbClr val="6A813C"/>
                </a:solidFill>
                <a:latin typeface="Calibri"/>
                <a:cs typeface="Calibri"/>
              </a:rPr>
              <a:t>Southwick</a:t>
            </a:r>
            <a:r>
              <a:rPr lang="en-US" sz="1800" spc="-20">
                <a:solidFill>
                  <a:srgbClr val="6A813C"/>
                </a:solidFill>
                <a:latin typeface="Calibri"/>
                <a:cs typeface="Calibri"/>
              </a:rPr>
              <a:t> </a:t>
            </a:r>
            <a:r>
              <a:rPr lang="en-US" sz="1800" spc="-10">
                <a:solidFill>
                  <a:srgbClr val="6A813C"/>
                </a:solidFill>
                <a:latin typeface="Calibri"/>
                <a:cs typeface="Calibri"/>
              </a:rPr>
              <a:t>Associates</a:t>
            </a:r>
            <a:r>
              <a:rPr lang="en-US" sz="1800" spc="-65">
                <a:solidFill>
                  <a:srgbClr val="6A813C"/>
                </a:solidFill>
                <a:latin typeface="Calibri"/>
                <a:cs typeface="Calibri"/>
              </a:rPr>
              <a:t> and</a:t>
            </a:r>
            <a:r>
              <a:rPr lang="en-US" sz="1800" spc="-50">
                <a:solidFill>
                  <a:srgbClr val="6A813C"/>
                </a:solidFill>
              </a:rPr>
              <a:t> DJ Case &amp; Associates</a:t>
            </a:r>
            <a:br>
              <a:rPr lang="en-US" sz="1800" spc="-50">
                <a:solidFill>
                  <a:srgbClr val="6A813C"/>
                </a:solidFill>
              </a:rPr>
            </a:br>
            <a:br>
              <a:rPr lang="en-US" sz="1800" spc="-50">
                <a:solidFill>
                  <a:srgbClr val="6A813C"/>
                </a:solidFill>
              </a:rPr>
            </a:br>
            <a:br>
              <a:rPr lang="en-US" sz="1800" spc="-50">
                <a:solidFill>
                  <a:srgbClr val="6A813C"/>
                </a:solidFill>
              </a:rPr>
            </a:br>
            <a:br>
              <a:rPr lang="en-US" sz="1800" spc="-50">
                <a:solidFill>
                  <a:srgbClr val="6A813C"/>
                </a:solidFill>
              </a:rPr>
            </a:br>
            <a:endParaRPr lang="en-US" sz="1800">
              <a:solidFill>
                <a:srgbClr val="6A813C"/>
              </a:solidFill>
              <a:latin typeface="Calibri"/>
              <a:ea typeface="Calibri"/>
              <a:cs typeface="Calibri"/>
            </a:endParaRPr>
          </a:p>
        </p:txBody>
      </p:sp>
      <p:pic>
        <p:nvPicPr>
          <p:cNvPr id="6" name="Picture 5" descr="A black text on a white background&#10;&#10;Description automatically generated">
            <a:extLst>
              <a:ext uri="{FF2B5EF4-FFF2-40B4-BE49-F238E27FC236}">
                <a16:creationId xmlns:a16="http://schemas.microsoft.com/office/drawing/2014/main" id="{A880EB16-870F-EBD6-9A5E-E30253DAA4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87280" y="5859357"/>
            <a:ext cx="5969440" cy="1005951"/>
          </a:xfrm>
          <a:prstGeom prst="rect">
            <a:avLst/>
          </a:prstGeom>
        </p:spPr>
      </p:pic>
      <p:pic>
        <p:nvPicPr>
          <p:cNvPr id="8" name="Picture 7" descr="A logo of a company&#10;&#10;Description automatically generated">
            <a:extLst>
              <a:ext uri="{FF2B5EF4-FFF2-40B4-BE49-F238E27FC236}">
                <a16:creationId xmlns:a16="http://schemas.microsoft.com/office/drawing/2014/main" id="{BA240AF2-F306-3C3C-0910-0A70E02524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977" y="5992954"/>
            <a:ext cx="888777" cy="738754"/>
          </a:xfrm>
          <a:prstGeom prst="rect">
            <a:avLst/>
          </a:prstGeom>
        </p:spPr>
      </p:pic>
      <p:pic>
        <p:nvPicPr>
          <p:cNvPr id="7" name="Picture 6" descr="A close-up of a logo&#10;&#10;Description automatically generated">
            <a:extLst>
              <a:ext uri="{FF2B5EF4-FFF2-40B4-BE49-F238E27FC236}">
                <a16:creationId xmlns:a16="http://schemas.microsoft.com/office/drawing/2014/main" id="{3B210793-D048-1993-4048-0E075F4418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132" y="6045381"/>
            <a:ext cx="1248455" cy="633901"/>
          </a:xfrm>
          <a:prstGeom prst="rect">
            <a:avLst/>
          </a:prstGeom>
        </p:spPr>
      </p:pic>
      <p:pic>
        <p:nvPicPr>
          <p:cNvPr id="4" name="Picture 3">
            <a:extLst>
              <a:ext uri="{FF2B5EF4-FFF2-40B4-BE49-F238E27FC236}">
                <a16:creationId xmlns:a16="http://schemas.microsoft.com/office/drawing/2014/main" id="{D48E3C95-4A2F-9FF3-DBE0-7C235D56BB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925" y="4478954"/>
            <a:ext cx="1332879" cy="8889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79EBC77-02DA-59B9-D3B5-5FFD067612F4}"/>
              </a:ext>
            </a:extLst>
          </p:cNvPr>
          <p:cNvGraphicFramePr>
            <a:graphicFrameLocks/>
          </p:cNvGraphicFramePr>
          <p:nvPr>
            <p:extLst>
              <p:ext uri="{D42A27DB-BD31-4B8C-83A1-F6EECF244321}">
                <p14:modId xmlns:p14="http://schemas.microsoft.com/office/powerpoint/2010/main" val="1208554103"/>
              </p:ext>
            </p:extLst>
          </p:nvPr>
        </p:nvGraphicFramePr>
        <p:xfrm>
          <a:off x="225443" y="1714060"/>
          <a:ext cx="8749144" cy="421077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855DE93-EB9B-B4C7-8B30-4308972E08F1}"/>
              </a:ext>
            </a:extLst>
          </p:cNvPr>
          <p:cNvSpPr/>
          <p:nvPr/>
        </p:nvSpPr>
        <p:spPr>
          <a:xfrm>
            <a:off x="0" y="101276"/>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536954" y="146304"/>
            <a:ext cx="6070092" cy="444994"/>
          </a:xfrm>
          <a:prstGeom prst="rect">
            <a:avLst/>
          </a:prstGeom>
        </p:spPr>
        <p:txBody>
          <a:bodyPr vert="horz" wrap="square" lIns="0" tIns="13970" rIns="0" bIns="0" rtlCol="0">
            <a:spAutoFit/>
          </a:bodyPr>
          <a:lstStyle/>
          <a:p>
            <a:pPr algn="ctr">
              <a:lnSpc>
                <a:spcPct val="100000"/>
              </a:lnSpc>
              <a:spcBef>
                <a:spcPts val="110"/>
              </a:spcBef>
            </a:pPr>
            <a:r>
              <a:rPr lang="en-US" spc="-10">
                <a:solidFill>
                  <a:schemeClr val="bg1"/>
                </a:solidFill>
              </a:rPr>
              <a:t>Interest Levels</a:t>
            </a:r>
          </a:p>
        </p:txBody>
      </p:sp>
      <p:sp>
        <p:nvSpPr>
          <p:cNvPr id="6" name="object 6"/>
          <p:cNvSpPr/>
          <p:nvPr/>
        </p:nvSpPr>
        <p:spPr>
          <a:xfrm>
            <a:off x="1549908" y="4311396"/>
            <a:ext cx="523240" cy="0"/>
          </a:xfrm>
          <a:custGeom>
            <a:avLst/>
            <a:gdLst/>
            <a:ahLst/>
            <a:cxnLst/>
            <a:rect l="l" t="t" r="r" b="b"/>
            <a:pathLst>
              <a:path w="523239">
                <a:moveTo>
                  <a:pt x="0" y="0"/>
                </a:moveTo>
                <a:lnTo>
                  <a:pt x="522731" y="0"/>
                </a:lnTo>
              </a:path>
            </a:pathLst>
          </a:custGeom>
          <a:ln w="9525">
            <a:solidFill>
              <a:srgbClr val="D9D9D9"/>
            </a:solidFill>
          </a:ln>
        </p:spPr>
        <p:txBody>
          <a:bodyPr wrap="square" lIns="0" tIns="0" rIns="0" bIns="0" rtlCol="0"/>
          <a:lstStyle/>
          <a:p>
            <a:endParaRPr/>
          </a:p>
        </p:txBody>
      </p:sp>
      <p:sp>
        <p:nvSpPr>
          <p:cNvPr id="14" name="object 14"/>
          <p:cNvSpPr/>
          <p:nvPr/>
        </p:nvSpPr>
        <p:spPr>
          <a:xfrm>
            <a:off x="1549908" y="4110228"/>
            <a:ext cx="523240" cy="0"/>
          </a:xfrm>
          <a:custGeom>
            <a:avLst/>
            <a:gdLst/>
            <a:ahLst/>
            <a:cxnLst/>
            <a:rect l="l" t="t" r="r" b="b"/>
            <a:pathLst>
              <a:path w="523239">
                <a:moveTo>
                  <a:pt x="0" y="0"/>
                </a:moveTo>
                <a:lnTo>
                  <a:pt x="522731" y="0"/>
                </a:lnTo>
              </a:path>
            </a:pathLst>
          </a:custGeom>
          <a:ln w="9525">
            <a:solidFill>
              <a:srgbClr val="D9D9D9"/>
            </a:solidFill>
          </a:ln>
        </p:spPr>
        <p:txBody>
          <a:bodyPr wrap="square" lIns="0" tIns="0" rIns="0" bIns="0" rtlCol="0"/>
          <a:lstStyle/>
          <a:p>
            <a:endParaRPr/>
          </a:p>
        </p:txBody>
      </p:sp>
      <p:sp>
        <p:nvSpPr>
          <p:cNvPr id="15" name="object 15"/>
          <p:cNvSpPr/>
          <p:nvPr/>
        </p:nvSpPr>
        <p:spPr>
          <a:xfrm>
            <a:off x="1549908" y="3912108"/>
            <a:ext cx="523240" cy="0"/>
          </a:xfrm>
          <a:custGeom>
            <a:avLst/>
            <a:gdLst/>
            <a:ahLst/>
            <a:cxnLst/>
            <a:rect l="l" t="t" r="r" b="b"/>
            <a:pathLst>
              <a:path w="523239">
                <a:moveTo>
                  <a:pt x="0" y="0"/>
                </a:moveTo>
                <a:lnTo>
                  <a:pt x="522731" y="0"/>
                </a:lnTo>
              </a:path>
            </a:pathLst>
          </a:custGeom>
          <a:ln w="9525">
            <a:solidFill>
              <a:srgbClr val="D9D9D9"/>
            </a:solidFill>
          </a:ln>
        </p:spPr>
        <p:txBody>
          <a:bodyPr wrap="square" lIns="0" tIns="0" rIns="0" bIns="0" rtlCol="0"/>
          <a:lstStyle/>
          <a:p>
            <a:endParaRPr/>
          </a:p>
        </p:txBody>
      </p:sp>
      <p:sp>
        <p:nvSpPr>
          <p:cNvPr id="16" name="object 16"/>
          <p:cNvSpPr/>
          <p:nvPr/>
        </p:nvSpPr>
        <p:spPr>
          <a:xfrm>
            <a:off x="1549908" y="2708148"/>
            <a:ext cx="6388735" cy="0"/>
          </a:xfrm>
          <a:custGeom>
            <a:avLst/>
            <a:gdLst/>
            <a:ahLst/>
            <a:cxnLst/>
            <a:rect l="l" t="t" r="r" b="b"/>
            <a:pathLst>
              <a:path w="6388734">
                <a:moveTo>
                  <a:pt x="0" y="0"/>
                </a:moveTo>
                <a:lnTo>
                  <a:pt x="6388608" y="0"/>
                </a:lnTo>
              </a:path>
            </a:pathLst>
          </a:custGeom>
          <a:ln w="9525">
            <a:solidFill>
              <a:srgbClr val="D9D9D9"/>
            </a:solidFill>
          </a:ln>
        </p:spPr>
        <p:txBody>
          <a:bodyPr wrap="square" lIns="0" tIns="0" rIns="0" bIns="0" rtlCol="0"/>
          <a:lstStyle/>
          <a:p>
            <a:endParaRPr/>
          </a:p>
        </p:txBody>
      </p:sp>
      <p:sp>
        <p:nvSpPr>
          <p:cNvPr id="4" name="TextBox 3">
            <a:extLst>
              <a:ext uri="{FF2B5EF4-FFF2-40B4-BE49-F238E27FC236}">
                <a16:creationId xmlns:a16="http://schemas.microsoft.com/office/drawing/2014/main" id="{9EBC11B3-7D93-5AE0-B495-D1F4D1BE12CC}"/>
              </a:ext>
            </a:extLst>
          </p:cNvPr>
          <p:cNvSpPr txBox="1"/>
          <p:nvPr/>
        </p:nvSpPr>
        <p:spPr>
          <a:xfrm>
            <a:off x="250375" y="839523"/>
            <a:ext cx="8271833" cy="954107"/>
          </a:xfrm>
          <a:prstGeom prst="rect">
            <a:avLst/>
          </a:prstGeom>
          <a:noFill/>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4E5757"/>
                </a:solidFill>
                <a:effectLst/>
                <a:uLnTx/>
                <a:uFillTx/>
                <a:latin typeface="Calibri"/>
              </a:rPr>
              <a:t>The pool of potential new range visitors is deep!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4E5757"/>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r>
              <a:rPr kumimoji="0" lang="en-US" sz="1400" b="0" i="1" u="none" strike="noStrike" kern="0" cap="none" spc="0" normalizeH="0" baseline="0" noProof="0">
                <a:ln>
                  <a:noFill/>
                </a:ln>
                <a:solidFill>
                  <a:srgbClr val="4E5757"/>
                </a:solidFill>
                <a:effectLst/>
                <a:uLnTx/>
                <a:uFillTx/>
                <a:latin typeface="Calibri"/>
              </a:rPr>
              <a:t>55% to 66% of people from all major communities indicate moderate to high levels of interest in trying target shooting with a firearm. </a:t>
            </a:r>
            <a:endParaRPr lang="en-US" sz="1600" b="0" i="1" u="none" strike="noStrike" kern="0" cap="none" spc="0" normalizeH="0" baseline="0" noProof="0">
              <a:ln>
                <a:noFill/>
              </a:ln>
              <a:solidFill>
                <a:srgbClr val="4E5757"/>
              </a:solidFill>
              <a:effectLst/>
              <a:uLnTx/>
              <a:uFillTx/>
              <a:latin typeface="Calibri"/>
              <a:ea typeface="Calibri"/>
              <a:cs typeface="Calibri"/>
            </a:endParaRPr>
          </a:p>
        </p:txBody>
      </p:sp>
      <p:grpSp>
        <p:nvGrpSpPr>
          <p:cNvPr id="27" name="Group 26">
            <a:extLst>
              <a:ext uri="{FF2B5EF4-FFF2-40B4-BE49-F238E27FC236}">
                <a16:creationId xmlns:a16="http://schemas.microsoft.com/office/drawing/2014/main" id="{F42A8500-242C-4633-F421-281ECD5086F2}"/>
              </a:ext>
            </a:extLst>
          </p:cNvPr>
          <p:cNvGrpSpPr/>
          <p:nvPr/>
        </p:nvGrpSpPr>
        <p:grpSpPr>
          <a:xfrm>
            <a:off x="0" y="5857875"/>
            <a:ext cx="9144000" cy="1000125"/>
            <a:chOff x="0" y="5857875"/>
            <a:chExt cx="9144000" cy="1000125"/>
          </a:xfrm>
        </p:grpSpPr>
        <p:sp>
          <p:nvSpPr>
            <p:cNvPr id="28" name="Rectangle 27">
              <a:extLst>
                <a:ext uri="{FF2B5EF4-FFF2-40B4-BE49-F238E27FC236}">
                  <a16:creationId xmlns:a16="http://schemas.microsoft.com/office/drawing/2014/main" id="{D7A67AE6-1034-51E3-F85E-8C81DD086940}"/>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76A0D5F9-635B-7523-1A96-A15C9C06F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30" name="Picture 29" descr="A logo of a company&#10;&#10;Description automatically generated">
              <a:extLst>
                <a:ext uri="{FF2B5EF4-FFF2-40B4-BE49-F238E27FC236}">
                  <a16:creationId xmlns:a16="http://schemas.microsoft.com/office/drawing/2014/main" id="{BF0541F5-C4BB-89AB-030A-9C00B08FDB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31" name="Picture 30" descr="A close-up of a logo&#10;&#10;Description automatically generated">
              <a:extLst>
                <a:ext uri="{FF2B5EF4-FFF2-40B4-BE49-F238E27FC236}">
                  <a16:creationId xmlns:a16="http://schemas.microsoft.com/office/drawing/2014/main" id="{38E6CE62-74AC-72AB-3CBB-C4CC0C324A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32" name="Slide Number Placeholder 31">
            <a:extLst>
              <a:ext uri="{FF2B5EF4-FFF2-40B4-BE49-F238E27FC236}">
                <a16:creationId xmlns:a16="http://schemas.microsoft.com/office/drawing/2014/main" id="{8FF7FB41-5551-9730-8B22-6C90FC1EAACA}"/>
              </a:ext>
            </a:extLst>
          </p:cNvPr>
          <p:cNvSpPr>
            <a:spLocks noGrp="1"/>
          </p:cNvSpPr>
          <p:nvPr>
            <p:ph type="sldNum" sz="quarter" idx="7"/>
          </p:nvPr>
        </p:nvSpPr>
        <p:spPr/>
        <p:txBody>
          <a:bodyPr/>
          <a:lstStyle/>
          <a:p>
            <a:fld id="{B6F15528-21DE-4FAA-801E-634DDDAF4B2B}" type="slidenum">
              <a:rPr lang="en-US" smtClean="0">
                <a:solidFill>
                  <a:srgbClr val="4E5757"/>
                </a:solidFill>
              </a:rPr>
              <a:t>10</a:t>
            </a:fld>
            <a:endParaRPr lang="en-US">
              <a:solidFill>
                <a:srgbClr val="4E575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DF3C003-3AD9-6415-EBC1-C8E15A6FCF62}"/>
              </a:ext>
            </a:extLst>
          </p:cNvPr>
          <p:cNvGrpSpPr/>
          <p:nvPr/>
        </p:nvGrpSpPr>
        <p:grpSpPr>
          <a:xfrm>
            <a:off x="-11358" y="5888011"/>
            <a:ext cx="9144000" cy="1000125"/>
            <a:chOff x="0" y="5857875"/>
            <a:chExt cx="9144000" cy="1000125"/>
          </a:xfrm>
        </p:grpSpPr>
        <p:sp>
          <p:nvSpPr>
            <p:cNvPr id="30" name="Rectangle 29">
              <a:extLst>
                <a:ext uri="{FF2B5EF4-FFF2-40B4-BE49-F238E27FC236}">
                  <a16:creationId xmlns:a16="http://schemas.microsoft.com/office/drawing/2014/main" id="{3D46F2A0-5D8E-597F-0B84-9D1A6F66B78D}"/>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A55F2330-39B3-F7EB-31D3-0336E91BD8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32" name="Picture 31" descr="A logo of a company&#10;&#10;Description automatically generated">
              <a:extLst>
                <a:ext uri="{FF2B5EF4-FFF2-40B4-BE49-F238E27FC236}">
                  <a16:creationId xmlns:a16="http://schemas.microsoft.com/office/drawing/2014/main" id="{3DED4E07-9119-2BEE-2C89-4895F908DE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33" name="Picture 32" descr="A close-up of a logo&#10;&#10;Description automatically generated">
              <a:extLst>
                <a:ext uri="{FF2B5EF4-FFF2-40B4-BE49-F238E27FC236}">
                  <a16:creationId xmlns:a16="http://schemas.microsoft.com/office/drawing/2014/main" id="{2BAA50EB-8C00-4529-E651-E734B68183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 name="Rectangle 1">
            <a:extLst>
              <a:ext uri="{FF2B5EF4-FFF2-40B4-BE49-F238E27FC236}">
                <a16:creationId xmlns:a16="http://schemas.microsoft.com/office/drawing/2014/main" id="{2BB5EDB6-6608-873A-48F4-85F98D2CD1D2}"/>
              </a:ext>
            </a:extLst>
          </p:cNvPr>
          <p:cNvSpPr/>
          <p:nvPr/>
        </p:nvSpPr>
        <p:spPr>
          <a:xfrm>
            <a:off x="0" y="101276"/>
            <a:ext cx="8632375"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txBox="1"/>
          <p:nvPr/>
        </p:nvSpPr>
        <p:spPr>
          <a:xfrm>
            <a:off x="3674490" y="5044566"/>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12%</a:t>
            </a:r>
            <a:endParaRPr sz="800">
              <a:latin typeface="Calibri"/>
              <a:cs typeface="Calibri"/>
            </a:endParaRPr>
          </a:p>
        </p:txBody>
      </p:sp>
      <p:sp>
        <p:nvSpPr>
          <p:cNvPr id="11" name="object 11"/>
          <p:cNvSpPr txBox="1"/>
          <p:nvPr/>
        </p:nvSpPr>
        <p:spPr>
          <a:xfrm>
            <a:off x="3863466" y="4784851"/>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16%</a:t>
            </a:r>
            <a:endParaRPr sz="800">
              <a:latin typeface="Calibri"/>
              <a:cs typeface="Calibri"/>
            </a:endParaRPr>
          </a:p>
        </p:txBody>
      </p:sp>
      <p:sp>
        <p:nvSpPr>
          <p:cNvPr id="12" name="object 12"/>
          <p:cNvSpPr txBox="1"/>
          <p:nvPr/>
        </p:nvSpPr>
        <p:spPr>
          <a:xfrm>
            <a:off x="3929634" y="4525136"/>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17%</a:t>
            </a:r>
            <a:endParaRPr sz="800">
              <a:latin typeface="Calibri"/>
              <a:cs typeface="Calibri"/>
            </a:endParaRPr>
          </a:p>
        </p:txBody>
      </p:sp>
      <p:sp>
        <p:nvSpPr>
          <p:cNvPr id="13" name="object 13"/>
          <p:cNvSpPr txBox="1"/>
          <p:nvPr/>
        </p:nvSpPr>
        <p:spPr>
          <a:xfrm>
            <a:off x="3929634" y="4265421"/>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17%</a:t>
            </a:r>
            <a:endParaRPr sz="800">
              <a:latin typeface="Calibri"/>
              <a:cs typeface="Calibri"/>
            </a:endParaRPr>
          </a:p>
        </p:txBody>
      </p:sp>
      <p:sp>
        <p:nvSpPr>
          <p:cNvPr id="14" name="object 14"/>
          <p:cNvSpPr txBox="1"/>
          <p:nvPr/>
        </p:nvSpPr>
        <p:spPr>
          <a:xfrm>
            <a:off x="4250563" y="4005833"/>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24%</a:t>
            </a:r>
            <a:endParaRPr sz="800">
              <a:latin typeface="Calibri"/>
              <a:cs typeface="Calibri"/>
            </a:endParaRPr>
          </a:p>
        </p:txBody>
      </p:sp>
      <p:sp>
        <p:nvSpPr>
          <p:cNvPr id="15" name="object 15"/>
          <p:cNvSpPr txBox="1"/>
          <p:nvPr/>
        </p:nvSpPr>
        <p:spPr>
          <a:xfrm>
            <a:off x="4269485" y="3746119"/>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25%</a:t>
            </a:r>
            <a:endParaRPr sz="800">
              <a:latin typeface="Calibri"/>
              <a:cs typeface="Calibri"/>
            </a:endParaRPr>
          </a:p>
        </p:txBody>
      </p:sp>
      <p:sp>
        <p:nvSpPr>
          <p:cNvPr id="16" name="object 16"/>
          <p:cNvSpPr txBox="1"/>
          <p:nvPr/>
        </p:nvSpPr>
        <p:spPr>
          <a:xfrm>
            <a:off x="4684903" y="3486403"/>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33%</a:t>
            </a:r>
            <a:endParaRPr sz="800">
              <a:latin typeface="Calibri"/>
              <a:cs typeface="Calibri"/>
            </a:endParaRPr>
          </a:p>
        </p:txBody>
      </p:sp>
      <p:sp>
        <p:nvSpPr>
          <p:cNvPr id="17" name="object 17"/>
          <p:cNvSpPr txBox="1"/>
          <p:nvPr/>
        </p:nvSpPr>
        <p:spPr>
          <a:xfrm>
            <a:off x="4741545" y="3226384"/>
            <a:ext cx="201930" cy="146685"/>
          </a:xfrm>
          <a:prstGeom prst="rect">
            <a:avLst/>
          </a:prstGeom>
        </p:spPr>
        <p:txBody>
          <a:bodyPr vert="horz" wrap="square" lIns="0" tIns="12065" rIns="0" bIns="0" rtlCol="0">
            <a:spAutoFit/>
          </a:bodyPr>
          <a:lstStyle/>
          <a:p>
            <a:pPr marL="12700">
              <a:lnSpc>
                <a:spcPct val="100000"/>
              </a:lnSpc>
              <a:spcBef>
                <a:spcPts val="95"/>
              </a:spcBef>
            </a:pPr>
            <a:r>
              <a:rPr sz="800" spc="-25">
                <a:solidFill>
                  <a:srgbClr val="FFFFFF"/>
                </a:solidFill>
                <a:latin typeface="Calibri"/>
                <a:cs typeface="Calibri"/>
              </a:rPr>
              <a:t>35%</a:t>
            </a:r>
            <a:endParaRPr sz="800">
              <a:latin typeface="Calibri"/>
              <a:cs typeface="Calibri"/>
            </a:endParaRPr>
          </a:p>
        </p:txBody>
      </p:sp>
      <p:sp>
        <p:nvSpPr>
          <p:cNvPr id="18" name="object 18"/>
          <p:cNvSpPr txBox="1"/>
          <p:nvPr/>
        </p:nvSpPr>
        <p:spPr>
          <a:xfrm>
            <a:off x="5713857" y="2967355"/>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55%</a:t>
            </a:r>
            <a:endParaRPr sz="800">
              <a:latin typeface="Calibri"/>
              <a:cs typeface="Calibri"/>
            </a:endParaRPr>
          </a:p>
        </p:txBody>
      </p:sp>
      <p:sp>
        <p:nvSpPr>
          <p:cNvPr id="19" name="object 19"/>
          <p:cNvSpPr txBox="1"/>
          <p:nvPr/>
        </p:nvSpPr>
        <p:spPr>
          <a:xfrm>
            <a:off x="5846190" y="2707639"/>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58%</a:t>
            </a:r>
            <a:endParaRPr sz="800">
              <a:latin typeface="Calibri"/>
              <a:cs typeface="Calibri"/>
            </a:endParaRPr>
          </a:p>
        </p:txBody>
      </p:sp>
      <p:sp>
        <p:nvSpPr>
          <p:cNvPr id="20" name="object 20"/>
          <p:cNvSpPr txBox="1"/>
          <p:nvPr/>
        </p:nvSpPr>
        <p:spPr>
          <a:xfrm>
            <a:off x="6374638" y="2447925"/>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69%</a:t>
            </a:r>
            <a:endParaRPr sz="800">
              <a:latin typeface="Calibri"/>
              <a:cs typeface="Calibri"/>
            </a:endParaRPr>
          </a:p>
        </p:txBody>
      </p:sp>
      <p:sp>
        <p:nvSpPr>
          <p:cNvPr id="21" name="object 21"/>
          <p:cNvSpPr txBox="1"/>
          <p:nvPr/>
        </p:nvSpPr>
        <p:spPr>
          <a:xfrm>
            <a:off x="7356729" y="2188210"/>
            <a:ext cx="201930" cy="146685"/>
          </a:xfrm>
          <a:prstGeom prst="rect">
            <a:avLst/>
          </a:prstGeom>
        </p:spPr>
        <p:txBody>
          <a:bodyPr vert="horz" wrap="square" lIns="0" tIns="11430" rIns="0" bIns="0" rtlCol="0">
            <a:spAutoFit/>
          </a:bodyPr>
          <a:lstStyle/>
          <a:p>
            <a:pPr marL="12700">
              <a:lnSpc>
                <a:spcPct val="100000"/>
              </a:lnSpc>
              <a:spcBef>
                <a:spcPts val="90"/>
              </a:spcBef>
            </a:pPr>
            <a:r>
              <a:rPr sz="800" spc="-25">
                <a:solidFill>
                  <a:srgbClr val="FFFFFF"/>
                </a:solidFill>
                <a:latin typeface="Calibri"/>
                <a:cs typeface="Calibri"/>
              </a:rPr>
              <a:t>90%</a:t>
            </a:r>
            <a:endParaRPr sz="800">
              <a:latin typeface="Calibri"/>
              <a:cs typeface="Calibri"/>
            </a:endParaRPr>
          </a:p>
        </p:txBody>
      </p:sp>
      <p:sp>
        <p:nvSpPr>
          <p:cNvPr id="22" name="object 22"/>
          <p:cNvSpPr txBox="1"/>
          <p:nvPr/>
        </p:nvSpPr>
        <p:spPr>
          <a:xfrm>
            <a:off x="7775575" y="1928622"/>
            <a:ext cx="254000" cy="146685"/>
          </a:xfrm>
          <a:prstGeom prst="rect">
            <a:avLst/>
          </a:prstGeom>
        </p:spPr>
        <p:txBody>
          <a:bodyPr vert="horz" wrap="square" lIns="0" tIns="11430" rIns="0" bIns="0" rtlCol="0">
            <a:spAutoFit/>
          </a:bodyPr>
          <a:lstStyle/>
          <a:p>
            <a:pPr marL="12700">
              <a:lnSpc>
                <a:spcPct val="100000"/>
              </a:lnSpc>
              <a:spcBef>
                <a:spcPts val="90"/>
              </a:spcBef>
            </a:pPr>
            <a:r>
              <a:rPr sz="800" spc="-20">
                <a:solidFill>
                  <a:srgbClr val="FFFFFF"/>
                </a:solidFill>
                <a:latin typeface="Calibri"/>
                <a:cs typeface="Calibri"/>
              </a:rPr>
              <a:t>100%</a:t>
            </a:r>
            <a:endParaRPr sz="800">
              <a:latin typeface="Calibri"/>
              <a:cs typeface="Calibri"/>
            </a:endParaRPr>
          </a:p>
        </p:txBody>
      </p:sp>
      <p:sp>
        <p:nvSpPr>
          <p:cNvPr id="4" name="TextBox 3">
            <a:extLst>
              <a:ext uri="{FF2B5EF4-FFF2-40B4-BE49-F238E27FC236}">
                <a16:creationId xmlns:a16="http://schemas.microsoft.com/office/drawing/2014/main" id="{B0A5D416-013F-0D6A-2FC4-C58827E974A6}"/>
              </a:ext>
            </a:extLst>
          </p:cNvPr>
          <p:cNvSpPr txBox="1"/>
          <p:nvPr/>
        </p:nvSpPr>
        <p:spPr>
          <a:xfrm>
            <a:off x="148966" y="765861"/>
            <a:ext cx="8632375" cy="5262979"/>
          </a:xfrm>
          <a:prstGeom prst="rect">
            <a:avLst/>
          </a:prstGeom>
          <a:noFill/>
        </p:spPr>
        <p:txBody>
          <a:bodyPr wrap="square" lIns="91440" tIns="45720" rIns="91440" bIns="45720" anchor="t">
            <a:spAutoFit/>
          </a:bodyPr>
          <a:lstStyle/>
          <a:p>
            <a:r>
              <a:rPr lang="en-US" sz="1600" dirty="0">
                <a:solidFill>
                  <a:srgbClr val="4E5757"/>
                </a:solidFill>
                <a:latin typeface="+mn-lt"/>
              </a:rPr>
              <a:t>Across all groups (gender, age, ethnicity, community), the most common reasons for wanting to try target shooting include:</a:t>
            </a:r>
            <a:endParaRPr lang="en-US" sz="1600" dirty="0">
              <a:solidFill>
                <a:srgbClr val="4E5757"/>
              </a:solidFill>
              <a:latin typeface="+mn-lt"/>
              <a:ea typeface="Calibri"/>
              <a:cs typeface="Calibri"/>
            </a:endParaRPr>
          </a:p>
          <a:p>
            <a:pPr marL="1143000" marR="0" lvl="2" indent="-228600">
              <a:buFont typeface="Wingdings" panose="05000000000000000000" pitchFamily="2" charset="2"/>
              <a:buChar char=""/>
            </a:pPr>
            <a:r>
              <a:rPr lang="en-US" sz="1600" dirty="0">
                <a:solidFill>
                  <a:srgbClr val="4E5757"/>
                </a:solidFill>
                <a:effectLst/>
                <a:latin typeface="Calibri" panose="020F0502020204030204" pitchFamily="34" charset="0"/>
                <a:ea typeface="Calibri" panose="020F0502020204030204" pitchFamily="34" charset="0"/>
                <a:cs typeface="Arial" panose="020B0604020202020204" pitchFamily="34" charset="0"/>
              </a:rPr>
              <a:t>Wanting to be able to protect themselves and their families </a:t>
            </a:r>
          </a:p>
          <a:p>
            <a:pPr marL="1143000" marR="0" lvl="2" indent="-228600">
              <a:buFont typeface="Wingdings" panose="05000000000000000000" pitchFamily="2" charset="2"/>
              <a:buChar char=""/>
            </a:pPr>
            <a:r>
              <a:rPr lang="en-US" sz="1600" dirty="0">
                <a:solidFill>
                  <a:srgbClr val="4E5757"/>
                </a:solidFill>
                <a:effectLst/>
                <a:latin typeface="Calibri" panose="020F0502020204030204" pitchFamily="34" charset="0"/>
                <a:ea typeface="Calibri" panose="020F0502020204030204" pitchFamily="34" charset="0"/>
                <a:cs typeface="Arial" panose="020B0604020202020204" pitchFamily="34" charset="0"/>
              </a:rPr>
              <a:t>Learning how to handle firearms safely </a:t>
            </a:r>
          </a:p>
          <a:p>
            <a:pPr marL="1143000" marR="0" lvl="2" indent="-228600">
              <a:buFont typeface="Wingdings" panose="05000000000000000000" pitchFamily="2" charset="2"/>
              <a:buChar char=""/>
            </a:pPr>
            <a:r>
              <a:rPr lang="en-US" sz="1600" dirty="0">
                <a:solidFill>
                  <a:srgbClr val="4E5757"/>
                </a:solidFill>
                <a:effectLst/>
                <a:latin typeface="Calibri" panose="020F0502020204030204" pitchFamily="34" charset="0"/>
                <a:ea typeface="Calibri" panose="020F0502020204030204" pitchFamily="34" charset="0"/>
                <a:cs typeface="Calibri" panose="020F0502020204030204" pitchFamily="34" charset="0"/>
              </a:rPr>
              <a:t>Developing a new skill</a:t>
            </a:r>
            <a:endParaRPr lang="en-US" sz="1600" dirty="0">
              <a:solidFill>
                <a:srgbClr val="4E5757"/>
              </a:solidFill>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buFont typeface="Wingdings" panose="05000000000000000000" pitchFamily="2" charset="2"/>
              <a:buChar char=""/>
            </a:pPr>
            <a:r>
              <a:rPr lang="en-US" sz="1600" dirty="0">
                <a:solidFill>
                  <a:srgbClr val="4E5757"/>
                </a:solidFill>
                <a:effectLst/>
                <a:latin typeface="Calibri" panose="020F0502020204030204" pitchFamily="34" charset="0"/>
                <a:ea typeface="Times New Roman" panose="02020603050405020304" pitchFamily="18" charset="0"/>
                <a:cs typeface="Segoe UI" panose="020B0502040204020203" pitchFamily="34" charset="0"/>
              </a:rPr>
              <a:t>The challenge of being able to hit a target</a:t>
            </a:r>
            <a:endParaRPr lang="en-US" sz="1600" dirty="0">
              <a:solidFill>
                <a:srgbClr val="4E5757"/>
              </a:solidFill>
              <a:effectLst/>
              <a:latin typeface="Times New Roman" panose="02020603050405020304" pitchFamily="18" charset="0"/>
              <a:ea typeface="Times New Roman" panose="02020603050405020304" pitchFamily="18" charset="0"/>
            </a:endParaRPr>
          </a:p>
          <a:p>
            <a:pPr marL="1143000" marR="0" lvl="2" indent="-228600">
              <a:buFont typeface="Wingdings" panose="05000000000000000000" pitchFamily="2" charset="2"/>
              <a:buChar char=""/>
            </a:pPr>
            <a:r>
              <a:rPr lang="en-US" sz="1600" dirty="0">
                <a:solidFill>
                  <a:srgbClr val="4E5757"/>
                </a:solidFill>
                <a:effectLst/>
                <a:latin typeface="Calibri" panose="020F0502020204030204" pitchFamily="34" charset="0"/>
                <a:ea typeface="Times New Roman" panose="02020603050405020304" pitchFamily="18" charset="0"/>
                <a:cs typeface="Segoe UI" panose="020B0502040204020203" pitchFamily="34" charset="0"/>
              </a:rPr>
              <a:t>It looks fun, exciting, thrilling</a:t>
            </a:r>
            <a:endParaRPr lang="en-US" sz="1600" dirty="0">
              <a:solidFill>
                <a:srgbClr val="4E5757"/>
              </a:solidFill>
              <a:effectLst/>
              <a:latin typeface="Times New Roman" panose="02020603050405020304" pitchFamily="18" charset="0"/>
              <a:ea typeface="Times New Roman" panose="02020603050405020304" pitchFamily="18" charset="0"/>
            </a:endParaRPr>
          </a:p>
          <a:p>
            <a:pPr lvl="8" algn="l"/>
            <a:endParaRPr lang="en-US" sz="1400" dirty="0">
              <a:solidFill>
                <a:srgbClr val="4E5757"/>
              </a:solidFill>
              <a:latin typeface="+mn-lt"/>
              <a:ea typeface="Calibri"/>
              <a:cs typeface="Calibri"/>
            </a:endParaRPr>
          </a:p>
          <a:p>
            <a:pPr lvl="8" algn="l"/>
            <a:r>
              <a:rPr lang="en-US" sz="1600" dirty="0">
                <a:solidFill>
                  <a:srgbClr val="4E5757"/>
                </a:solidFill>
                <a:latin typeface="+mn-lt"/>
                <a:ea typeface="Calibri"/>
                <a:cs typeface="Calibri"/>
              </a:rPr>
              <a:t>Some notable differences were noticed:</a:t>
            </a:r>
            <a:endParaRPr lang="en-US" sz="1600" dirty="0">
              <a:solidFill>
                <a:srgbClr val="000000"/>
              </a:solidFill>
              <a:latin typeface="+mn-lt"/>
              <a:ea typeface="Calibri"/>
              <a:cs typeface="Calibri"/>
            </a:endParaRPr>
          </a:p>
          <a:p>
            <a:pPr marL="571500" lvl="8" indent="-285750">
              <a:buFont typeface="Arial,Sans-Serif"/>
              <a:buChar char="•"/>
            </a:pPr>
            <a:r>
              <a:rPr lang="en-US" sz="1600" dirty="0">
                <a:solidFill>
                  <a:srgbClr val="4E5757"/>
                </a:solidFill>
                <a:latin typeface="+mn-lt"/>
                <a:ea typeface="Calibri"/>
                <a:cs typeface="Calibri"/>
              </a:rPr>
              <a:t>Learning how to safely handle a firearm rated lower in rural areas versus other communities.</a:t>
            </a:r>
          </a:p>
          <a:p>
            <a:pPr marL="571500" lvl="8" indent="-285750">
              <a:buFont typeface="Arial,Sans-Serif"/>
              <a:buChar char="•"/>
            </a:pPr>
            <a:r>
              <a:rPr lang="en-US" sz="1600" dirty="0">
                <a:solidFill>
                  <a:srgbClr val="4E5757"/>
                </a:solidFill>
                <a:latin typeface="+mn-lt"/>
                <a:ea typeface="Calibri"/>
                <a:cs typeface="Calibri"/>
              </a:rPr>
              <a:t>Compared to men, women were more interested in learning how to safely handle firearms, learning something new and protection themes. Men show greater interest in the fun and excitement themes. </a:t>
            </a:r>
          </a:p>
          <a:p>
            <a:pPr marL="1203325" lvl="8" indent="-285750">
              <a:buFont typeface="Arial,Sans-Serif"/>
              <a:buChar char="•"/>
            </a:pPr>
            <a:r>
              <a:rPr lang="en-US" sz="1600" dirty="0">
                <a:solidFill>
                  <a:srgbClr val="4E5757"/>
                </a:solidFill>
                <a:latin typeface="+mn-lt"/>
                <a:ea typeface="Calibri"/>
                <a:cs typeface="Calibri"/>
              </a:rPr>
              <a:t>Within each gender, reasons for their interest and motivations vary little by race, ethnicity and where they live. </a:t>
            </a:r>
          </a:p>
          <a:p>
            <a:pPr marL="571500" lvl="8" indent="-285750">
              <a:buFont typeface="Arial,Sans-Serif"/>
              <a:buChar char="•"/>
            </a:pPr>
            <a:r>
              <a:rPr lang="en-US" sz="1600" dirty="0">
                <a:solidFill>
                  <a:srgbClr val="4E5757"/>
                </a:solidFill>
                <a:latin typeface="+mn-lt"/>
                <a:ea typeface="Calibri"/>
                <a:cs typeface="Calibri"/>
              </a:rPr>
              <a:t>Other slight differences were noted by age. Please see the accompanying spreadsheet for detailed results and differences.</a:t>
            </a:r>
          </a:p>
          <a:p>
            <a:pPr marL="285750" lvl="8"/>
            <a:endParaRPr lang="en-US" sz="1400" dirty="0">
              <a:solidFill>
                <a:srgbClr val="4E5757"/>
              </a:solidFill>
              <a:latin typeface="+mn-lt"/>
              <a:ea typeface="Calibri"/>
              <a:cs typeface="Calibri"/>
            </a:endParaRPr>
          </a:p>
          <a:p>
            <a:pPr lvl="8"/>
            <a:r>
              <a:rPr lang="en-US" sz="1600" dirty="0">
                <a:solidFill>
                  <a:srgbClr val="4E5757"/>
                </a:solidFill>
                <a:latin typeface="+mn-lt"/>
                <a:ea typeface="Calibri"/>
                <a:cs typeface="Calibri"/>
              </a:rPr>
              <a:t>KEY! Focus groups showed “recreation” and “fun” themes frequently emerged in discussions about target shooting, indicating a need to convey that target shooting – no matter peoples’ specific motivations – is enjoyable! Deliver your focused promotions with a touch of fun and recreation.</a:t>
            </a:r>
          </a:p>
        </p:txBody>
      </p:sp>
      <p:sp>
        <p:nvSpPr>
          <p:cNvPr id="34" name="Slide Number Placeholder 33">
            <a:extLst>
              <a:ext uri="{FF2B5EF4-FFF2-40B4-BE49-F238E27FC236}">
                <a16:creationId xmlns:a16="http://schemas.microsoft.com/office/drawing/2014/main" id="{0D8717ED-9C6D-BCC1-3106-8D74BB791530}"/>
              </a:ext>
            </a:extLst>
          </p:cNvPr>
          <p:cNvSpPr>
            <a:spLocks noGrp="1"/>
          </p:cNvSpPr>
          <p:nvPr>
            <p:ph type="sldNum" sz="quarter" idx="7"/>
          </p:nvPr>
        </p:nvSpPr>
        <p:spPr/>
        <p:txBody>
          <a:bodyPr/>
          <a:lstStyle/>
          <a:p>
            <a:fld id="{B6F15528-21DE-4FAA-801E-634DDDAF4B2B}" type="slidenum">
              <a:rPr lang="en-US" smtClean="0">
                <a:solidFill>
                  <a:srgbClr val="4E5757"/>
                </a:solidFill>
              </a:rPr>
              <a:t>11</a:t>
            </a:fld>
            <a:endParaRPr lang="en-US">
              <a:solidFill>
                <a:srgbClr val="4E5757"/>
              </a:solidFill>
            </a:endParaRPr>
          </a:p>
        </p:txBody>
      </p:sp>
      <p:sp>
        <p:nvSpPr>
          <p:cNvPr id="37" name="TextBox 36">
            <a:extLst>
              <a:ext uri="{FF2B5EF4-FFF2-40B4-BE49-F238E27FC236}">
                <a16:creationId xmlns:a16="http://schemas.microsoft.com/office/drawing/2014/main" id="{A9195B3A-6BE2-DCBA-E694-91EBB8AFF999}"/>
              </a:ext>
            </a:extLst>
          </p:cNvPr>
          <p:cNvSpPr txBox="1"/>
          <p:nvPr/>
        </p:nvSpPr>
        <p:spPr>
          <a:xfrm>
            <a:off x="2278857" y="110295"/>
            <a:ext cx="4586286" cy="523220"/>
          </a:xfrm>
          <a:prstGeom prst="rect">
            <a:avLst/>
          </a:prstGeom>
          <a:noFill/>
        </p:spPr>
        <p:txBody>
          <a:bodyPr wrap="square">
            <a:spAutoFit/>
          </a:bodyPr>
          <a:lstStyle/>
          <a:p>
            <a:pPr algn="ctr"/>
            <a:r>
              <a:rPr lang="en-US" sz="2800" b="1" spc="-10">
                <a:solidFill>
                  <a:schemeClr val="bg1"/>
                </a:solidFill>
              </a:rPr>
              <a:t> </a:t>
            </a:r>
            <a:r>
              <a:rPr lang="en-US" sz="2800" b="1" spc="-10">
                <a:solidFill>
                  <a:schemeClr val="bg1"/>
                </a:solidFill>
                <a:latin typeface="+mn-lt"/>
              </a:rPr>
              <a:t>Motivations</a:t>
            </a:r>
            <a:endParaRPr lang="en-US" sz="2800" b="1">
              <a:solidFill>
                <a:schemeClr val="bg1"/>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80D515-1D7D-A9CF-12D5-7E0C1668E1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5233A9-41ED-667B-4E70-75BA205247CD}"/>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9CEBFB-3139-D151-D27B-3FEB727ED14E}"/>
              </a:ext>
            </a:extLst>
          </p:cNvPr>
          <p:cNvSpPr txBox="1"/>
          <p:nvPr/>
        </p:nvSpPr>
        <p:spPr>
          <a:xfrm>
            <a:off x="211587" y="674803"/>
            <a:ext cx="8763000" cy="5262979"/>
          </a:xfrm>
          <a:prstGeom prst="rect">
            <a:avLst/>
          </a:prstGeom>
          <a:noFill/>
        </p:spPr>
        <p:txBody>
          <a:bodyPr wrap="square" lIns="91440" tIns="45720" rIns="91440" bIns="45720" rtlCol="0" anchor="t">
            <a:spAutoFit/>
          </a:bodyPr>
          <a:lstStyle/>
          <a:p>
            <a:r>
              <a:rPr lang="en-US" sz="1400" i="1" dirty="0">
                <a:solidFill>
                  <a:srgbClr val="4E5757"/>
                </a:solidFill>
                <a:latin typeface="+mn-lt"/>
              </a:rPr>
              <a:t>Please note that all findings in this report relate to people who are interested in target shooting but have hesitated to participate. These results are meant to support these people in their decision to do so.</a:t>
            </a:r>
            <a:br>
              <a:rPr lang="en-US" sz="1400" dirty="0">
                <a:latin typeface="+mn-lt"/>
                <a:ea typeface="+mn-lt"/>
                <a:cs typeface="+mn-lt"/>
              </a:rPr>
            </a:br>
            <a:endParaRPr lang="en-US" sz="1400" dirty="0">
              <a:solidFill>
                <a:srgbClr val="4E5757"/>
              </a:solidFill>
              <a:latin typeface="+mn-lt"/>
              <a:ea typeface="Calibri"/>
              <a:cs typeface="Calibri"/>
            </a:endParaRPr>
          </a:p>
          <a:p>
            <a:pPr marL="285750" indent="-285750">
              <a:buFont typeface="Arial" panose="020B0604020202020204" pitchFamily="34" charset="0"/>
              <a:buChar char="•"/>
            </a:pPr>
            <a:r>
              <a:rPr lang="en-US" sz="1400" dirty="0">
                <a:solidFill>
                  <a:srgbClr val="4E5757"/>
                </a:solidFill>
                <a:latin typeface="+mn-lt"/>
              </a:rPr>
              <a:t>The top barrier reported to trying shooting sports was not owning a firearm. </a:t>
            </a:r>
            <a:endParaRPr lang="en-US" sz="1400" dirty="0">
              <a:solidFill>
                <a:srgbClr val="4E5757"/>
              </a:solidFill>
              <a:latin typeface="+mn-lt"/>
              <a:ea typeface="Calibri"/>
              <a:cs typeface="Calibri"/>
            </a:endParaRPr>
          </a:p>
          <a:p>
            <a:pPr marL="746125" lvl="1" indent="-285750">
              <a:buFont typeface="Courier New" panose="02070309020205020404" pitchFamily="49" charset="0"/>
              <a:buChar char="o"/>
            </a:pPr>
            <a:r>
              <a:rPr lang="en-US" sz="1400" dirty="0">
                <a:solidFill>
                  <a:srgbClr val="4E5757"/>
                </a:solidFill>
                <a:latin typeface="+mn-lt"/>
              </a:rPr>
              <a:t>With loaners and rentals, this should make for attractive promotions for range owners. </a:t>
            </a:r>
            <a:endParaRPr lang="en-US" sz="1400" dirty="0">
              <a:solidFill>
                <a:srgbClr val="4E5757"/>
              </a:solidFill>
              <a:latin typeface="+mn-lt"/>
              <a:ea typeface="Calibri"/>
              <a:cs typeface="Calibri"/>
            </a:endParaRPr>
          </a:p>
          <a:p>
            <a:pPr marL="285750" indent="-285750">
              <a:buFont typeface="Arial" panose="020B0604020202020204" pitchFamily="34" charset="0"/>
              <a:buChar char="•"/>
            </a:pPr>
            <a:r>
              <a:rPr lang="en-US" sz="1400" dirty="0">
                <a:solidFill>
                  <a:srgbClr val="4E5757"/>
                </a:solidFill>
                <a:latin typeface="+mn-lt"/>
              </a:rPr>
              <a:t>The next most-cited barriers include: </a:t>
            </a:r>
            <a:endParaRPr lang="en-US" sz="1400" dirty="0">
              <a:solidFill>
                <a:srgbClr val="4E5757"/>
              </a:solidFill>
              <a:latin typeface="+mn-lt"/>
              <a:ea typeface="Calibri"/>
              <a:cs typeface="Calibri"/>
            </a:endParaRPr>
          </a:p>
          <a:p>
            <a:pPr marL="746125" indent="-285750">
              <a:buFont typeface="Courier New" panose="02070309020205020404" pitchFamily="49" charset="0"/>
              <a:buChar char="o"/>
            </a:pPr>
            <a:r>
              <a:rPr lang="en-US" sz="1400" dirty="0">
                <a:solidFill>
                  <a:srgbClr val="4E5757"/>
                </a:solidFill>
                <a:latin typeface="+mn-lt"/>
              </a:rPr>
              <a:t>Perceptions that target shooting is expensive.</a:t>
            </a:r>
            <a:endParaRPr lang="en-US" sz="1400" dirty="0">
              <a:solidFill>
                <a:srgbClr val="4E5757"/>
              </a:solidFill>
              <a:latin typeface="+mn-lt"/>
              <a:ea typeface="Calibri"/>
              <a:cs typeface="Calibri"/>
            </a:endParaRPr>
          </a:p>
          <a:p>
            <a:pPr marL="746125" indent="-285750">
              <a:buFont typeface="Courier New" panose="02070309020205020404" pitchFamily="49" charset="0"/>
              <a:buChar char="o"/>
            </a:pPr>
            <a:r>
              <a:rPr lang="en-US" sz="1400" dirty="0">
                <a:solidFill>
                  <a:srgbClr val="4E5757"/>
                </a:solidFill>
                <a:latin typeface="+mn-lt"/>
              </a:rPr>
              <a:t>Not knowing which type of firearm to try.</a:t>
            </a:r>
            <a:endParaRPr lang="en-US" sz="1400" dirty="0">
              <a:solidFill>
                <a:srgbClr val="4E5757"/>
              </a:solidFill>
              <a:latin typeface="+mn-lt"/>
              <a:ea typeface="Calibri"/>
              <a:cs typeface="Calibri"/>
            </a:endParaRPr>
          </a:p>
          <a:p>
            <a:pPr marL="746125" indent="-285750">
              <a:buFont typeface="Courier New" panose="02070309020205020404" pitchFamily="49" charset="0"/>
              <a:buChar char="o"/>
            </a:pPr>
            <a:r>
              <a:rPr lang="en-US" sz="1400" dirty="0">
                <a:solidFill>
                  <a:srgbClr val="4E5757"/>
                </a:solidFill>
                <a:latin typeface="+mn-lt"/>
              </a:rPr>
              <a:t>Not sure if it’s safe. Be sure to promote that safety is expected and enforced at all times.</a:t>
            </a:r>
            <a:endParaRPr lang="en-US" sz="1400" dirty="0">
              <a:solidFill>
                <a:srgbClr val="4E5757"/>
              </a:solidFill>
              <a:latin typeface="+mn-lt"/>
              <a:ea typeface="Calibri"/>
              <a:cs typeface="Calibri"/>
            </a:endParaRPr>
          </a:p>
          <a:p>
            <a:pPr marL="746125" indent="-285750">
              <a:buFont typeface="Courier New" panose="02070309020205020404" pitchFamily="49" charset="0"/>
              <a:buChar char="o"/>
            </a:pPr>
            <a:r>
              <a:rPr lang="en-US" sz="1400" dirty="0">
                <a:solidFill>
                  <a:srgbClr val="4E5757"/>
                </a:solidFill>
                <a:latin typeface="+mn-lt"/>
              </a:rPr>
              <a:t>No one to go with. Consider ‘2 for 1’ incentives to bring a friend, plus beginners’ events.</a:t>
            </a:r>
            <a:endParaRPr lang="en-US" sz="1400" dirty="0">
              <a:solidFill>
                <a:srgbClr val="4E5757"/>
              </a:solidFill>
              <a:latin typeface="+mn-lt"/>
              <a:ea typeface="Calibri"/>
              <a:cs typeface="Calibri"/>
            </a:endParaRPr>
          </a:p>
          <a:p>
            <a:pPr marL="746125" indent="-285750">
              <a:buFont typeface="Courier New" panose="02070309020205020404" pitchFamily="49" charset="0"/>
              <a:buChar char="o"/>
            </a:pPr>
            <a:r>
              <a:rPr lang="en-US" sz="1400" dirty="0">
                <a:solidFill>
                  <a:srgbClr val="4E5757"/>
                </a:solidFill>
                <a:latin typeface="+mn-lt"/>
              </a:rPr>
              <a:t>From the qualitative discussions, top barriers also include:</a:t>
            </a:r>
            <a:endParaRPr lang="en-US" sz="1400" dirty="0">
              <a:solidFill>
                <a:srgbClr val="4E5757"/>
              </a:solidFill>
              <a:latin typeface="+mn-lt"/>
              <a:ea typeface="Calibri"/>
              <a:cs typeface="Calibri"/>
            </a:endParaRPr>
          </a:p>
          <a:p>
            <a:pPr marL="1029970" indent="-285750">
              <a:buFont typeface="Wingdings" panose="05000000000000000000" pitchFamily="2" charset="2"/>
              <a:buChar char="§"/>
            </a:pPr>
            <a:r>
              <a:rPr lang="en-US" sz="1400" dirty="0">
                <a:solidFill>
                  <a:srgbClr val="4E5757"/>
                </a:solidFill>
                <a:latin typeface="+mn-lt"/>
              </a:rPr>
              <a:t>Lack of knowledge / not understanding what the experience will be like, what’s expected.</a:t>
            </a:r>
            <a:endParaRPr lang="en-US" sz="1400" dirty="0">
              <a:solidFill>
                <a:srgbClr val="4E5757"/>
              </a:solidFill>
              <a:latin typeface="+mn-lt"/>
              <a:ea typeface="Calibri"/>
              <a:cs typeface="Calibri"/>
            </a:endParaRPr>
          </a:p>
          <a:p>
            <a:pPr marL="1029970" indent="-285750">
              <a:buFont typeface="Wingdings" panose="05000000000000000000" pitchFamily="2" charset="2"/>
              <a:buChar char="§"/>
            </a:pPr>
            <a:r>
              <a:rPr lang="en-US" sz="1400" dirty="0">
                <a:solidFill>
                  <a:srgbClr val="4E5757"/>
                </a:solidFill>
                <a:latin typeface="+mn-lt"/>
              </a:rPr>
              <a:t>Not knowing where to go.</a:t>
            </a:r>
            <a:endParaRPr lang="en-US" sz="1400" dirty="0">
              <a:solidFill>
                <a:srgbClr val="4E5757"/>
              </a:solidFill>
              <a:latin typeface="+mn-lt"/>
              <a:ea typeface="Calibri"/>
              <a:cs typeface="Calibri"/>
            </a:endParaRPr>
          </a:p>
          <a:p>
            <a:pPr marL="1029970" indent="-285750">
              <a:buFont typeface="Wingdings" panose="05000000000000000000" pitchFamily="2" charset="2"/>
              <a:buChar char="§"/>
            </a:pPr>
            <a:r>
              <a:rPr lang="en-US" sz="1400" dirty="0">
                <a:solidFill>
                  <a:srgbClr val="4E5757"/>
                </a:solidFill>
                <a:latin typeface="+mn-lt"/>
              </a:rPr>
              <a:t>Concerns about costs.</a:t>
            </a:r>
            <a:endParaRPr lang="en-US" sz="1400" dirty="0">
              <a:solidFill>
                <a:srgbClr val="4E5757"/>
              </a:solidFill>
              <a:latin typeface="+mn-lt"/>
              <a:ea typeface="Calibri"/>
              <a:cs typeface="Calibri"/>
            </a:endParaRPr>
          </a:p>
          <a:p>
            <a:pPr marL="1029970" indent="-285750">
              <a:buFont typeface="Wingdings" panose="05000000000000000000" pitchFamily="2" charset="2"/>
              <a:buChar char="§"/>
            </a:pPr>
            <a:r>
              <a:rPr lang="en-US" sz="1400" dirty="0">
                <a:solidFill>
                  <a:srgbClr val="4E5757"/>
                </a:solidFill>
                <a:latin typeface="+mn-lt"/>
              </a:rPr>
              <a:t>Lack of time (which suggests they are prioritizing activities they understand).</a:t>
            </a:r>
            <a:endParaRPr lang="en-US" sz="1400" dirty="0">
              <a:solidFill>
                <a:srgbClr val="4E5757"/>
              </a:solidFill>
              <a:latin typeface="+mn-lt"/>
              <a:ea typeface="Calibri"/>
              <a:cs typeface="Calibri"/>
            </a:endParaRPr>
          </a:p>
          <a:p>
            <a:pPr marL="1029970" indent="-285750">
              <a:buFont typeface="Wingdings" panose="05000000000000000000" pitchFamily="2" charset="2"/>
              <a:buChar char="§"/>
            </a:pPr>
            <a:r>
              <a:rPr lang="en-US" sz="1400" dirty="0">
                <a:solidFill>
                  <a:srgbClr val="4E5757"/>
                </a:solidFill>
                <a:latin typeface="+mn-lt"/>
              </a:rPr>
              <a:t>Nervousness surrounding firearms.</a:t>
            </a:r>
            <a:endParaRPr lang="en-US" sz="1400" dirty="0">
              <a:solidFill>
                <a:srgbClr val="4E5757"/>
              </a:solidFill>
              <a:latin typeface="+mn-lt"/>
              <a:ea typeface="Calibri"/>
              <a:cs typeface="Calibri"/>
            </a:endParaRPr>
          </a:p>
          <a:p>
            <a:pPr marL="1029970" indent="-285750">
              <a:buFont typeface="Wingdings" panose="05000000000000000000" pitchFamily="2" charset="2"/>
              <a:buChar char="§"/>
            </a:pPr>
            <a:r>
              <a:rPr lang="en-US" sz="1400" dirty="0">
                <a:solidFill>
                  <a:srgbClr val="4E5757"/>
                </a:solidFill>
                <a:latin typeface="+mn-lt"/>
              </a:rPr>
              <a:t>Worry about making mistakes and wanting to lean heavily on instructors to guide them through the process until they gained more confidence.</a:t>
            </a:r>
            <a:br>
              <a:rPr lang="en-US" sz="1400" dirty="0">
                <a:latin typeface="+mn-lt"/>
                <a:ea typeface="+mn-lt"/>
                <a:cs typeface="+mn-lt"/>
              </a:rPr>
            </a:br>
            <a:endParaRPr lang="en-US" sz="1400" dirty="0">
              <a:solidFill>
                <a:srgbClr val="4E5757"/>
              </a:solidFill>
              <a:latin typeface="+mn-lt"/>
              <a:ea typeface="Calibri"/>
              <a:cs typeface="Calibri"/>
            </a:endParaRPr>
          </a:p>
          <a:p>
            <a:r>
              <a:rPr lang="en-US" sz="1400" b="1" dirty="0">
                <a:solidFill>
                  <a:srgbClr val="4E5757"/>
                </a:solidFill>
                <a:latin typeface="+mn-lt"/>
              </a:rPr>
              <a:t>Discussion &amp; Recommendations</a:t>
            </a:r>
            <a:r>
              <a:rPr lang="en-US" sz="1400" dirty="0">
                <a:solidFill>
                  <a:srgbClr val="4E5757"/>
                </a:solidFill>
                <a:latin typeface="+mn-lt"/>
              </a:rPr>
              <a:t>: Potential new shooters will not decide to visit a range until these concerns are resolved. Be sure to promote your range and the sport as welcoming, safe and ready to assist with questions before being taken to the firing line. Their safety concerns relate not just to their personal safety, but they want to know they will not be a danger to others. Explain safety requirements and measures taken. Show images of beginners like them at the range. </a:t>
            </a:r>
            <a:endParaRPr lang="en-US" sz="1400" dirty="0">
              <a:solidFill>
                <a:srgbClr val="4E5757"/>
              </a:solidFill>
              <a:latin typeface="+mn-lt"/>
              <a:ea typeface="Calibri"/>
              <a:cs typeface="Calibri"/>
            </a:endParaRPr>
          </a:p>
        </p:txBody>
      </p:sp>
      <p:sp>
        <p:nvSpPr>
          <p:cNvPr id="18" name="Rectangle 17">
            <a:extLst>
              <a:ext uri="{FF2B5EF4-FFF2-40B4-BE49-F238E27FC236}">
                <a16:creationId xmlns:a16="http://schemas.microsoft.com/office/drawing/2014/main" id="{3FF9EC25-C4DC-C5CE-1AD2-97859C2974F4}"/>
              </a:ext>
            </a:extLst>
          </p:cNvPr>
          <p:cNvSpPr/>
          <p:nvPr/>
        </p:nvSpPr>
        <p:spPr>
          <a:xfrm>
            <a:off x="0" y="5939164"/>
            <a:ext cx="9144000" cy="918836"/>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6D761A30-2D1B-C679-F182-7A22DFD472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1" name="Picture 20" descr="A logo of a company&#10;&#10;Description automatically generated">
            <a:extLst>
              <a:ext uri="{FF2B5EF4-FFF2-40B4-BE49-F238E27FC236}">
                <a16:creationId xmlns:a16="http://schemas.microsoft.com/office/drawing/2014/main" id="{E39199F4-9B3E-C116-ED21-75A1A48DA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2" name="Picture 21" descr="A close-up of a logo&#10;&#10;Description automatically generated">
            <a:extLst>
              <a:ext uri="{FF2B5EF4-FFF2-40B4-BE49-F238E27FC236}">
                <a16:creationId xmlns:a16="http://schemas.microsoft.com/office/drawing/2014/main" id="{269C9601-FFB6-B9BC-4167-32F17C99B7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sp>
        <p:nvSpPr>
          <p:cNvPr id="25" name="Slide Number Placeholder 12">
            <a:extLst>
              <a:ext uri="{FF2B5EF4-FFF2-40B4-BE49-F238E27FC236}">
                <a16:creationId xmlns:a16="http://schemas.microsoft.com/office/drawing/2014/main" id="{44CFD594-8988-96E2-21D9-84986E95AEB6}"/>
              </a:ext>
            </a:extLst>
          </p:cNvPr>
          <p:cNvSpPr txBox="1">
            <a:spLocks/>
          </p:cNvSpPr>
          <p:nvPr/>
        </p:nvSpPr>
        <p:spPr>
          <a:xfrm>
            <a:off x="6952102" y="6628507"/>
            <a:ext cx="2103120" cy="184666"/>
          </a:xfrm>
          <a:prstGeom prst="rect">
            <a:avLst/>
          </a:prstGeom>
        </p:spPr>
        <p:txBody>
          <a:bodyPr lIns="0" tIns="0" rIns="0" bIns="0"/>
          <a:lstStyle>
            <a:defPPr>
              <a:defRPr kern="0"/>
            </a:defPPr>
            <a:lvl1pPr algn="r">
              <a:defRPr sz="1200">
                <a:solidFill>
                  <a:schemeClr val="tx1">
                    <a:tint val="75000"/>
                  </a:schemeClr>
                </a:solidFill>
              </a:defRPr>
            </a:lvl1pPr>
          </a:lstStyle>
          <a:p>
            <a:fld id="{B6F15528-21DE-4FAA-801E-634DDDAF4B2B}" type="slidenum">
              <a:rPr lang="en-US" smtClean="0">
                <a:solidFill>
                  <a:srgbClr val="4E5757"/>
                </a:solidFill>
              </a:rPr>
              <a:pPr/>
              <a:t>12</a:t>
            </a:fld>
            <a:endParaRPr lang="en-US">
              <a:solidFill>
                <a:srgbClr val="4E5757"/>
              </a:solidFill>
            </a:endParaRPr>
          </a:p>
        </p:txBody>
      </p:sp>
      <p:sp>
        <p:nvSpPr>
          <p:cNvPr id="28" name="TextBox 27">
            <a:extLst>
              <a:ext uri="{FF2B5EF4-FFF2-40B4-BE49-F238E27FC236}">
                <a16:creationId xmlns:a16="http://schemas.microsoft.com/office/drawing/2014/main" id="{F4B9EF4D-3753-ACD4-3A04-F59AD0C8CD16}"/>
              </a:ext>
            </a:extLst>
          </p:cNvPr>
          <p:cNvSpPr txBox="1"/>
          <p:nvPr/>
        </p:nvSpPr>
        <p:spPr>
          <a:xfrm>
            <a:off x="2292303" y="144281"/>
            <a:ext cx="4586286" cy="523220"/>
          </a:xfrm>
          <a:prstGeom prst="rect">
            <a:avLst/>
          </a:prstGeom>
          <a:noFill/>
        </p:spPr>
        <p:txBody>
          <a:bodyPr wrap="square">
            <a:spAutoFit/>
          </a:bodyPr>
          <a:lstStyle/>
          <a:p>
            <a:pPr algn="ctr"/>
            <a:r>
              <a:rPr lang="en-US" sz="2800" b="1" spc="-10">
                <a:solidFill>
                  <a:schemeClr val="bg1"/>
                </a:solidFill>
                <a:latin typeface="+mn-lt"/>
              </a:rPr>
              <a:t>Barriers</a:t>
            </a:r>
            <a:endParaRPr lang="en-US" sz="2800" b="1">
              <a:solidFill>
                <a:schemeClr val="bg1"/>
              </a:solidFill>
              <a:latin typeface="+mn-lt"/>
            </a:endParaRPr>
          </a:p>
        </p:txBody>
      </p:sp>
    </p:spTree>
    <p:extLst>
      <p:ext uri="{BB962C8B-B14F-4D97-AF65-F5344CB8AC3E}">
        <p14:creationId xmlns:p14="http://schemas.microsoft.com/office/powerpoint/2010/main" val="305191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940A8C-7CEB-315E-A48B-9CEB76B72358}"/>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object 2">
            <a:extLst>
              <a:ext uri="{FF2B5EF4-FFF2-40B4-BE49-F238E27FC236}">
                <a16:creationId xmlns:a16="http://schemas.microsoft.com/office/drawing/2014/main" id="{4BBD134C-CB67-9085-B6DE-583BD0F0574C}"/>
              </a:ext>
            </a:extLst>
          </p:cNvPr>
          <p:cNvPicPr/>
          <p:nvPr/>
        </p:nvPicPr>
        <p:blipFill>
          <a:blip r:embed="rId2" cstate="screen">
            <a:alphaModFix amt="50000"/>
            <a:extLst>
              <a:ext uri="{28A0092B-C50C-407E-A947-70E740481C1C}">
                <a14:useLocalDpi xmlns:a14="http://schemas.microsoft.com/office/drawing/2010/main"/>
              </a:ext>
            </a:extLst>
          </a:blip>
          <a:srcRect b="-2"/>
          <a:stretch/>
        </p:blipFill>
        <p:spPr>
          <a:xfrm>
            <a:off x="20" y="1"/>
            <a:ext cx="9143980" cy="6857999"/>
          </a:xfrm>
          <a:prstGeom prst="rect">
            <a:avLst/>
          </a:prstGeom>
        </p:spPr>
      </p:pic>
      <p:pic>
        <p:nvPicPr>
          <p:cNvPr id="6" name="Picture 5">
            <a:extLst>
              <a:ext uri="{FF2B5EF4-FFF2-40B4-BE49-F238E27FC236}">
                <a16:creationId xmlns:a16="http://schemas.microsoft.com/office/drawing/2014/main" id="{6073A27B-E8EB-1184-0598-181779BB38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6004454"/>
            <a:ext cx="1199103" cy="799757"/>
          </a:xfrm>
          <a:prstGeom prst="rect">
            <a:avLst/>
          </a:prstGeom>
        </p:spPr>
      </p:pic>
      <p:grpSp>
        <p:nvGrpSpPr>
          <p:cNvPr id="8" name="Group 7">
            <a:extLst>
              <a:ext uri="{FF2B5EF4-FFF2-40B4-BE49-F238E27FC236}">
                <a16:creationId xmlns:a16="http://schemas.microsoft.com/office/drawing/2014/main" id="{196865EE-32EE-0BEB-E482-85A5C252B033}"/>
              </a:ext>
            </a:extLst>
          </p:cNvPr>
          <p:cNvGrpSpPr/>
          <p:nvPr/>
        </p:nvGrpSpPr>
        <p:grpSpPr>
          <a:xfrm>
            <a:off x="0" y="5857875"/>
            <a:ext cx="9144000" cy="1000125"/>
            <a:chOff x="0" y="5857875"/>
            <a:chExt cx="9144000" cy="1000125"/>
          </a:xfrm>
        </p:grpSpPr>
        <p:sp>
          <p:nvSpPr>
            <p:cNvPr id="9" name="Rectangle 8">
              <a:extLst>
                <a:ext uri="{FF2B5EF4-FFF2-40B4-BE49-F238E27FC236}">
                  <a16:creationId xmlns:a16="http://schemas.microsoft.com/office/drawing/2014/main" id="{BB7D178B-1E81-832C-781C-E3FB739EE94B}"/>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E121F2B1-F712-36EC-3243-E55C0B518A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1" name="Picture 10" descr="A logo of a company&#10;&#10;Description automatically generated">
              <a:extLst>
                <a:ext uri="{FF2B5EF4-FFF2-40B4-BE49-F238E27FC236}">
                  <a16:creationId xmlns:a16="http://schemas.microsoft.com/office/drawing/2014/main" id="{813528B8-E8C6-A343-87DE-A6772693FA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2" name="Picture 11" descr="A close-up of a logo&#10;&#10;Description automatically generated">
              <a:extLst>
                <a:ext uri="{FF2B5EF4-FFF2-40B4-BE49-F238E27FC236}">
                  <a16:creationId xmlns:a16="http://schemas.microsoft.com/office/drawing/2014/main" id="{8F549D7F-D073-1E04-D9AE-E5A7726AEB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3" name="Slide Number Placeholder 12">
            <a:extLst>
              <a:ext uri="{FF2B5EF4-FFF2-40B4-BE49-F238E27FC236}">
                <a16:creationId xmlns:a16="http://schemas.microsoft.com/office/drawing/2014/main" id="{08A89EDF-3CA5-F45F-8C13-2E9EECEBBB0C}"/>
              </a:ext>
            </a:extLst>
          </p:cNvPr>
          <p:cNvSpPr>
            <a:spLocks noGrp="1"/>
          </p:cNvSpPr>
          <p:nvPr>
            <p:ph type="sldNum" sz="quarter" idx="7"/>
          </p:nvPr>
        </p:nvSpPr>
        <p:spPr/>
        <p:txBody>
          <a:bodyPr/>
          <a:lstStyle/>
          <a:p>
            <a:fld id="{B6F15528-21DE-4FAA-801E-634DDDAF4B2B}" type="slidenum">
              <a:rPr lang="en-US" smtClean="0"/>
              <a:pPr/>
              <a:t>13</a:t>
            </a:fld>
            <a:endParaRPr lang="en-US"/>
          </a:p>
        </p:txBody>
      </p:sp>
      <p:sp>
        <p:nvSpPr>
          <p:cNvPr id="14" name="object 3">
            <a:extLst>
              <a:ext uri="{FF2B5EF4-FFF2-40B4-BE49-F238E27FC236}">
                <a16:creationId xmlns:a16="http://schemas.microsoft.com/office/drawing/2014/main" id="{7CF01C22-5DFF-17E4-CE79-6FB6988965C9}"/>
              </a:ext>
            </a:extLst>
          </p:cNvPr>
          <p:cNvSpPr txBox="1">
            <a:spLocks/>
          </p:cNvSpPr>
          <p:nvPr/>
        </p:nvSpPr>
        <p:spPr>
          <a:xfrm>
            <a:off x="10" y="4859375"/>
            <a:ext cx="9143980" cy="916438"/>
          </a:xfrm>
          <a:prstGeom prst="rect">
            <a:avLst/>
          </a:prstGeom>
        </p:spPr>
        <p:txBody>
          <a:bodyPr vert="horz" wrap="square" lIns="91440" tIns="45720" rIns="91440" bIns="45720" rtlCol="0" anchor="b">
            <a:noAutofit/>
          </a:bodyPr>
          <a:lstStyle>
            <a:lvl1pPr>
              <a:defRPr sz="2800" b="1" i="0">
                <a:solidFill>
                  <a:srgbClr val="4F5657"/>
                </a:solidFill>
                <a:latin typeface="Calibri"/>
                <a:ea typeface="+mj-ea"/>
                <a:cs typeface="Calibri"/>
              </a:defRPr>
            </a:lvl1pPr>
          </a:lstStyle>
          <a:p>
            <a:pPr marL="12700" algn="ctr" rtl="0">
              <a:lnSpc>
                <a:spcPct val="90000"/>
              </a:lnSpc>
              <a:spcBef>
                <a:spcPct val="0"/>
              </a:spcBef>
            </a:pPr>
            <a:r>
              <a:rPr lang="en-US" sz="4600" kern="1200">
                <a:solidFill>
                  <a:srgbClr val="FFFFFF"/>
                </a:solidFill>
              </a:rPr>
              <a:t>PREFERRED IMAGERY &amp; MESSAGING</a:t>
            </a:r>
            <a:endParaRPr lang="en-US" sz="4600" kern="1200">
              <a:solidFill>
                <a:srgbClr val="FFFFFF"/>
              </a:solidFill>
              <a:latin typeface="+mj-lt"/>
              <a:cs typeface="+mj-cs"/>
            </a:endParaRPr>
          </a:p>
        </p:txBody>
      </p:sp>
    </p:spTree>
    <p:extLst>
      <p:ext uri="{BB962C8B-B14F-4D97-AF65-F5344CB8AC3E}">
        <p14:creationId xmlns:p14="http://schemas.microsoft.com/office/powerpoint/2010/main" val="37010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B2ADD-F7FB-2D20-E091-854447183A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DC3A0F-0F32-687C-F528-294D6E69D052}"/>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bject 10">
            <a:extLst>
              <a:ext uri="{FF2B5EF4-FFF2-40B4-BE49-F238E27FC236}">
                <a16:creationId xmlns:a16="http://schemas.microsoft.com/office/drawing/2014/main" id="{2EE966C9-BC58-84D6-CD17-35E52AEB1C50}"/>
              </a:ext>
            </a:extLst>
          </p:cNvPr>
          <p:cNvSpPr txBox="1"/>
          <p:nvPr/>
        </p:nvSpPr>
        <p:spPr>
          <a:xfrm>
            <a:off x="3674490" y="504456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12%</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a:extLst>
              <a:ext uri="{FF2B5EF4-FFF2-40B4-BE49-F238E27FC236}">
                <a16:creationId xmlns:a16="http://schemas.microsoft.com/office/drawing/2014/main" id="{8FE050D1-F229-C566-7F1F-0B682AB0EC9B}"/>
              </a:ext>
            </a:extLst>
          </p:cNvPr>
          <p:cNvSpPr txBox="1"/>
          <p:nvPr/>
        </p:nvSpPr>
        <p:spPr>
          <a:xfrm>
            <a:off x="3929634" y="452513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a:extLst>
              <a:ext uri="{FF2B5EF4-FFF2-40B4-BE49-F238E27FC236}">
                <a16:creationId xmlns:a16="http://schemas.microsoft.com/office/drawing/2014/main" id="{4AD3A2AB-08FB-FA2D-F412-B04070197846}"/>
              </a:ext>
            </a:extLst>
          </p:cNvPr>
          <p:cNvSpPr txBox="1"/>
          <p:nvPr/>
        </p:nvSpPr>
        <p:spPr>
          <a:xfrm>
            <a:off x="3929634" y="4265421"/>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a:extLst>
              <a:ext uri="{FF2B5EF4-FFF2-40B4-BE49-F238E27FC236}">
                <a16:creationId xmlns:a16="http://schemas.microsoft.com/office/drawing/2014/main" id="{A0319EFA-D5BF-5D8D-ACA2-3A2080172E07}"/>
              </a:ext>
            </a:extLst>
          </p:cNvPr>
          <p:cNvSpPr txBox="1"/>
          <p:nvPr/>
        </p:nvSpPr>
        <p:spPr>
          <a:xfrm>
            <a:off x="4250563" y="400583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24%</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a:extLst>
              <a:ext uri="{FF2B5EF4-FFF2-40B4-BE49-F238E27FC236}">
                <a16:creationId xmlns:a16="http://schemas.microsoft.com/office/drawing/2014/main" id="{0D191FE0-232F-95CC-3FE7-79581E154FA6}"/>
              </a:ext>
            </a:extLst>
          </p:cNvPr>
          <p:cNvSpPr txBox="1"/>
          <p:nvPr/>
        </p:nvSpPr>
        <p:spPr>
          <a:xfrm>
            <a:off x="4269485" y="374611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a:extLst>
              <a:ext uri="{FF2B5EF4-FFF2-40B4-BE49-F238E27FC236}">
                <a16:creationId xmlns:a16="http://schemas.microsoft.com/office/drawing/2014/main" id="{6ABAB6B0-DB1A-7F89-C559-42964C309D41}"/>
              </a:ext>
            </a:extLst>
          </p:cNvPr>
          <p:cNvSpPr txBox="1"/>
          <p:nvPr/>
        </p:nvSpPr>
        <p:spPr>
          <a:xfrm>
            <a:off x="4684903" y="348640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33%</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a:extLst>
              <a:ext uri="{FF2B5EF4-FFF2-40B4-BE49-F238E27FC236}">
                <a16:creationId xmlns:a16="http://schemas.microsoft.com/office/drawing/2014/main" id="{BA5F5DF5-939F-5728-46F1-353AC60D8040}"/>
              </a:ext>
            </a:extLst>
          </p:cNvPr>
          <p:cNvSpPr txBox="1"/>
          <p:nvPr/>
        </p:nvSpPr>
        <p:spPr>
          <a:xfrm>
            <a:off x="4741545" y="3226384"/>
            <a:ext cx="201930" cy="14668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a:extLst>
              <a:ext uri="{FF2B5EF4-FFF2-40B4-BE49-F238E27FC236}">
                <a16:creationId xmlns:a16="http://schemas.microsoft.com/office/drawing/2014/main" id="{303A5763-8991-6182-A861-CC3D1BD50E4D}"/>
              </a:ext>
            </a:extLst>
          </p:cNvPr>
          <p:cNvSpPr txBox="1"/>
          <p:nvPr/>
        </p:nvSpPr>
        <p:spPr>
          <a:xfrm>
            <a:off x="5713857" y="296735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a:extLst>
              <a:ext uri="{FF2B5EF4-FFF2-40B4-BE49-F238E27FC236}">
                <a16:creationId xmlns:a16="http://schemas.microsoft.com/office/drawing/2014/main" id="{40A7EE87-BBCE-1713-A263-E76990F5FCC8}"/>
              </a:ext>
            </a:extLst>
          </p:cNvPr>
          <p:cNvSpPr txBox="1"/>
          <p:nvPr/>
        </p:nvSpPr>
        <p:spPr>
          <a:xfrm>
            <a:off x="5846190" y="270763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58%</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a:extLst>
              <a:ext uri="{FF2B5EF4-FFF2-40B4-BE49-F238E27FC236}">
                <a16:creationId xmlns:a16="http://schemas.microsoft.com/office/drawing/2014/main" id="{7716EF6C-8312-B4F8-19BD-91460B6F2037}"/>
              </a:ext>
            </a:extLst>
          </p:cNvPr>
          <p:cNvSpPr txBox="1"/>
          <p:nvPr/>
        </p:nvSpPr>
        <p:spPr>
          <a:xfrm>
            <a:off x="6374638" y="244792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69%</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a:extLst>
              <a:ext uri="{FF2B5EF4-FFF2-40B4-BE49-F238E27FC236}">
                <a16:creationId xmlns:a16="http://schemas.microsoft.com/office/drawing/2014/main" id="{A3F402A9-1B64-1A72-ED77-BA8C324C4AD0}"/>
              </a:ext>
            </a:extLst>
          </p:cNvPr>
          <p:cNvSpPr txBox="1"/>
          <p:nvPr/>
        </p:nvSpPr>
        <p:spPr>
          <a:xfrm>
            <a:off x="7356729" y="2188210"/>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90%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a:extLst>
              <a:ext uri="{FF2B5EF4-FFF2-40B4-BE49-F238E27FC236}">
                <a16:creationId xmlns:a16="http://schemas.microsoft.com/office/drawing/2014/main" id="{C69F67E5-E9BB-83F5-8818-E255B7877D7D}"/>
              </a:ext>
            </a:extLst>
          </p:cNvPr>
          <p:cNvSpPr txBox="1"/>
          <p:nvPr/>
        </p:nvSpPr>
        <p:spPr>
          <a:xfrm>
            <a:off x="7775575" y="1928622"/>
            <a:ext cx="25400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0" normalizeH="0" baseline="0" noProof="0">
                <a:ln>
                  <a:noFill/>
                </a:ln>
                <a:solidFill>
                  <a:srgbClr val="FFFFFF"/>
                </a:solidFill>
                <a:effectLst/>
                <a:uLnTx/>
                <a:uFillTx/>
                <a:latin typeface="Calibri"/>
                <a:cs typeface="Calibri"/>
              </a:rPr>
              <a:t>100%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grpSp>
        <p:nvGrpSpPr>
          <p:cNvPr id="23" name="Group 22">
            <a:extLst>
              <a:ext uri="{FF2B5EF4-FFF2-40B4-BE49-F238E27FC236}">
                <a16:creationId xmlns:a16="http://schemas.microsoft.com/office/drawing/2014/main" id="{7DF418B5-E000-E24E-73E4-5CAD7BAFEE93}"/>
              </a:ext>
            </a:extLst>
          </p:cNvPr>
          <p:cNvGrpSpPr/>
          <p:nvPr/>
        </p:nvGrpSpPr>
        <p:grpSpPr>
          <a:xfrm>
            <a:off x="-16933" y="5782066"/>
            <a:ext cx="9144000" cy="1000125"/>
            <a:chOff x="0" y="5857875"/>
            <a:chExt cx="9144000" cy="1000125"/>
          </a:xfrm>
        </p:grpSpPr>
        <p:sp>
          <p:nvSpPr>
            <p:cNvPr id="24" name="Rectangle 23">
              <a:extLst>
                <a:ext uri="{FF2B5EF4-FFF2-40B4-BE49-F238E27FC236}">
                  <a16:creationId xmlns:a16="http://schemas.microsoft.com/office/drawing/2014/main" id="{8ED9F4AC-3378-1179-34E7-92040563BEDD}"/>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9ECD52B6-63C3-E952-CC75-02E9089F46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6" name="Picture 25" descr="A logo of a company&#10;&#10;Description automatically generated">
              <a:extLst>
                <a:ext uri="{FF2B5EF4-FFF2-40B4-BE49-F238E27FC236}">
                  <a16:creationId xmlns:a16="http://schemas.microsoft.com/office/drawing/2014/main" id="{47F90AA0-F014-2016-3263-324DDE90B5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7" name="Picture 26" descr="A close-up of a logo&#10;&#10;Description automatically generated">
              <a:extLst>
                <a:ext uri="{FF2B5EF4-FFF2-40B4-BE49-F238E27FC236}">
                  <a16:creationId xmlns:a16="http://schemas.microsoft.com/office/drawing/2014/main" id="{59571468-AB9C-7F80-8D8E-9E638DAD64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9" name="TextBox 28">
            <a:extLst>
              <a:ext uri="{FF2B5EF4-FFF2-40B4-BE49-F238E27FC236}">
                <a16:creationId xmlns:a16="http://schemas.microsoft.com/office/drawing/2014/main" id="{FF9B3018-7112-A7CF-4F76-A4E236E7FCD3}"/>
              </a:ext>
            </a:extLst>
          </p:cNvPr>
          <p:cNvSpPr txBox="1"/>
          <p:nvPr/>
        </p:nvSpPr>
        <p:spPr>
          <a:xfrm>
            <a:off x="2799667" y="131372"/>
            <a:ext cx="3343494"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10" normalizeH="0" baseline="0" noProof="0">
                <a:ln>
                  <a:noFill/>
                </a:ln>
                <a:solidFill>
                  <a:prstClr val="white"/>
                </a:solidFill>
                <a:effectLst/>
                <a:uLnTx/>
                <a:uFillTx/>
                <a:latin typeface="Calibri"/>
              </a:rPr>
              <a:t>Imagery Introduction</a:t>
            </a:r>
            <a:endParaRPr kumimoji="0" lang="en-US" sz="2800" b="1" i="0" u="none" strike="noStrike" kern="0" cap="none" spc="0" normalizeH="0" baseline="0" noProof="0">
              <a:ln>
                <a:noFill/>
              </a:ln>
              <a:solidFill>
                <a:prstClr val="white"/>
              </a:solidFill>
              <a:effectLst/>
              <a:uLnTx/>
              <a:uFillTx/>
              <a:latin typeface="Calibri"/>
            </a:endParaRPr>
          </a:p>
        </p:txBody>
      </p:sp>
      <p:sp>
        <p:nvSpPr>
          <p:cNvPr id="30" name="Slide Number Placeholder 29">
            <a:extLst>
              <a:ext uri="{FF2B5EF4-FFF2-40B4-BE49-F238E27FC236}">
                <a16:creationId xmlns:a16="http://schemas.microsoft.com/office/drawing/2014/main" id="{9E786F46-3B82-9911-4F7A-FD12FD5EC36E}"/>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rgbClr val="4E5757"/>
              </a:solidFill>
              <a:effectLst/>
              <a:uLnTx/>
              <a:uFillTx/>
            </a:endParaRPr>
          </a:p>
        </p:txBody>
      </p:sp>
      <p:sp>
        <p:nvSpPr>
          <p:cNvPr id="28" name="Text Placeholder 2">
            <a:extLst>
              <a:ext uri="{FF2B5EF4-FFF2-40B4-BE49-F238E27FC236}">
                <a16:creationId xmlns:a16="http://schemas.microsoft.com/office/drawing/2014/main" id="{C30EA7F4-C833-0719-C9B6-0035AEFC0653}"/>
              </a:ext>
            </a:extLst>
          </p:cNvPr>
          <p:cNvSpPr>
            <a:spLocks noGrp="1"/>
          </p:cNvSpPr>
          <p:nvPr>
            <p:ph type="body" idx="1"/>
          </p:nvPr>
        </p:nvSpPr>
        <p:spPr>
          <a:xfrm>
            <a:off x="430815" y="962924"/>
            <a:ext cx="8043356" cy="4893647"/>
          </a:xfrm>
        </p:spPr>
        <p:txBody>
          <a:bodyPr/>
          <a:lstStyle/>
          <a:p>
            <a:pPr marL="285750" indent="-285750">
              <a:buFont typeface="Arial" panose="020B0604020202020204" pitchFamily="34" charset="0"/>
              <a:buChar char="•"/>
            </a:pPr>
            <a:r>
              <a:rPr lang="en-US"/>
              <a:t>The photo rankings that follow were based on “Most to Least Preferred.”</a:t>
            </a:r>
          </a:p>
          <a:p>
            <a:pPr marL="285750" indent="-285750">
              <a:buFont typeface="Arial" panose="020B0604020202020204" pitchFamily="34" charset="0"/>
              <a:buChar char="•"/>
            </a:pPr>
            <a:r>
              <a:rPr lang="en-US"/>
              <a:t>Participants were also asked to rank the images from Strongly Agree to Strongly Disagree for these four statements</a:t>
            </a:r>
          </a:p>
          <a:p>
            <a:pPr marL="742950" lvl="1" indent="-285750">
              <a:buFont typeface="Arial" panose="020B0604020202020204" pitchFamily="34" charset="0"/>
              <a:buChar char="•"/>
            </a:pPr>
            <a:r>
              <a:rPr lang="en-US"/>
              <a:t>Looks fun</a:t>
            </a:r>
          </a:p>
          <a:p>
            <a:pPr marL="742950" lvl="1" indent="-285750">
              <a:buFont typeface="Arial" panose="020B0604020202020204" pitchFamily="34" charset="0"/>
              <a:buChar char="•"/>
            </a:pPr>
            <a:r>
              <a:rPr lang="en-US"/>
              <a:t>Looks safe</a:t>
            </a:r>
          </a:p>
          <a:p>
            <a:pPr marL="742950" lvl="1" indent="-285750">
              <a:buFont typeface="Arial" panose="020B0604020202020204" pitchFamily="34" charset="0"/>
              <a:buChar char="•"/>
            </a:pPr>
            <a:r>
              <a:rPr lang="en-US"/>
              <a:t>Looks welcoming</a:t>
            </a:r>
          </a:p>
          <a:p>
            <a:pPr marL="742950" lvl="1" indent="-285750">
              <a:buFont typeface="Arial" panose="020B0604020202020204" pitchFamily="34" charset="0"/>
              <a:buChar char="•"/>
            </a:pPr>
            <a:r>
              <a:rPr lang="en-US"/>
              <a:t>Teaching me to protect myself, my family, and home</a:t>
            </a:r>
          </a:p>
          <a:p>
            <a:pPr marL="285750" indent="-285750">
              <a:buFont typeface="Arial" panose="020B0604020202020204" pitchFamily="34" charset="0"/>
              <a:buChar char="•"/>
            </a:pPr>
            <a:r>
              <a:rPr lang="en-US"/>
              <a:t>Although we didn’t survey for specific elements in each image (e.g., smiling faces, number of people, ethnicity, gender), ‘image associations’ help us identify when multiple elements come together to create better photos. We highlight these where applicable.</a:t>
            </a:r>
          </a:p>
          <a:p>
            <a:endParaRPr lang="en-US"/>
          </a:p>
          <a:p>
            <a:pPr marL="285750" indent="-285750">
              <a:buFont typeface="Arial" panose="020B0604020202020204" pitchFamily="34" charset="0"/>
              <a:buChar char="•"/>
            </a:pPr>
            <a:r>
              <a:rPr lang="en-US" sz="1100"/>
              <a:t>Other studies support some of the findings we include in this report:</a:t>
            </a:r>
          </a:p>
          <a:p>
            <a:pPr marL="742950" lvl="1" indent="-285750">
              <a:buFont typeface="Arial" panose="020B0604020202020204" pitchFamily="34" charset="0"/>
              <a:buChar char="•"/>
            </a:pPr>
            <a:r>
              <a:rPr lang="en-US" sz="1100" i="1"/>
              <a:t>Increasing Hunting and Shooting Mentor and Mentee Numbers and Effectiveness, Multi-State Conservation Grant # F20AP11912, May 12, 2021</a:t>
            </a:r>
          </a:p>
          <a:p>
            <a:pPr marL="742950" lvl="1" indent="-285750">
              <a:buFont typeface="Arial" panose="020B0604020202020204" pitchFamily="34" charset="0"/>
              <a:buChar char="•"/>
            </a:pPr>
            <a:r>
              <a:rPr lang="en-US" sz="1100" i="1"/>
              <a:t>Small Game Diversity &amp; Inclusion Marketing Toolkit and Focus Group Report, Multi-State Conservation Grant # F21AP00240-01 December 2021</a:t>
            </a:r>
          </a:p>
          <a:p>
            <a:pPr marL="742950" lvl="1" indent="-285750">
              <a:buFont typeface="Arial" panose="020B0604020202020204" pitchFamily="34" charset="0"/>
              <a:buChar char="•"/>
            </a:pPr>
            <a:r>
              <a:rPr lang="en-US" sz="1100" i="1"/>
              <a:t>The Missing Link in R3: Making Mentorship Work, Multi-State Conservation Grant # F19AP00111</a:t>
            </a:r>
          </a:p>
          <a:p>
            <a:endParaRPr lang="en-US"/>
          </a:p>
          <a:p>
            <a:pPr algn="ctr"/>
            <a:r>
              <a:rPr lang="en-US" i="1"/>
              <a:t>Further details available in the accompanying EXCEL™ results file</a:t>
            </a:r>
          </a:p>
        </p:txBody>
      </p:sp>
    </p:spTree>
    <p:extLst>
      <p:ext uri="{BB962C8B-B14F-4D97-AF65-F5344CB8AC3E}">
        <p14:creationId xmlns:p14="http://schemas.microsoft.com/office/powerpoint/2010/main" val="211145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91E8E-230C-045F-4550-74F159BDE6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7088AD-6B41-36E1-07AF-B36015CCCA29}"/>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bject 10">
            <a:extLst>
              <a:ext uri="{FF2B5EF4-FFF2-40B4-BE49-F238E27FC236}">
                <a16:creationId xmlns:a16="http://schemas.microsoft.com/office/drawing/2014/main" id="{85925821-18C1-F379-E755-962CB4EF5734}"/>
              </a:ext>
            </a:extLst>
          </p:cNvPr>
          <p:cNvSpPr txBox="1"/>
          <p:nvPr/>
        </p:nvSpPr>
        <p:spPr>
          <a:xfrm>
            <a:off x="3674490" y="504456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12%</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a:extLst>
              <a:ext uri="{FF2B5EF4-FFF2-40B4-BE49-F238E27FC236}">
                <a16:creationId xmlns:a16="http://schemas.microsoft.com/office/drawing/2014/main" id="{AA680130-A746-DA6D-F246-DCA904FB128D}"/>
              </a:ext>
            </a:extLst>
          </p:cNvPr>
          <p:cNvSpPr txBox="1"/>
          <p:nvPr/>
        </p:nvSpPr>
        <p:spPr>
          <a:xfrm>
            <a:off x="3929634" y="452513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a:extLst>
              <a:ext uri="{FF2B5EF4-FFF2-40B4-BE49-F238E27FC236}">
                <a16:creationId xmlns:a16="http://schemas.microsoft.com/office/drawing/2014/main" id="{3D88C287-3781-969F-A543-761785FA8DBE}"/>
              </a:ext>
            </a:extLst>
          </p:cNvPr>
          <p:cNvSpPr txBox="1"/>
          <p:nvPr/>
        </p:nvSpPr>
        <p:spPr>
          <a:xfrm>
            <a:off x="3929634" y="4265421"/>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a:extLst>
              <a:ext uri="{FF2B5EF4-FFF2-40B4-BE49-F238E27FC236}">
                <a16:creationId xmlns:a16="http://schemas.microsoft.com/office/drawing/2014/main" id="{3CB0A4BD-07B9-7E10-37C8-6C258815402A}"/>
              </a:ext>
            </a:extLst>
          </p:cNvPr>
          <p:cNvSpPr txBox="1"/>
          <p:nvPr/>
        </p:nvSpPr>
        <p:spPr>
          <a:xfrm>
            <a:off x="4250563" y="400583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24%</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a:extLst>
              <a:ext uri="{FF2B5EF4-FFF2-40B4-BE49-F238E27FC236}">
                <a16:creationId xmlns:a16="http://schemas.microsoft.com/office/drawing/2014/main" id="{9412FE06-8384-8A50-46CC-DE255DD7B3E0}"/>
              </a:ext>
            </a:extLst>
          </p:cNvPr>
          <p:cNvSpPr txBox="1"/>
          <p:nvPr/>
        </p:nvSpPr>
        <p:spPr>
          <a:xfrm>
            <a:off x="4269485" y="374611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a:extLst>
              <a:ext uri="{FF2B5EF4-FFF2-40B4-BE49-F238E27FC236}">
                <a16:creationId xmlns:a16="http://schemas.microsoft.com/office/drawing/2014/main" id="{1E03BCD1-F11C-D66F-62E3-205637AFB819}"/>
              </a:ext>
            </a:extLst>
          </p:cNvPr>
          <p:cNvSpPr txBox="1"/>
          <p:nvPr/>
        </p:nvSpPr>
        <p:spPr>
          <a:xfrm>
            <a:off x="4684903" y="348640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33%</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a:extLst>
              <a:ext uri="{FF2B5EF4-FFF2-40B4-BE49-F238E27FC236}">
                <a16:creationId xmlns:a16="http://schemas.microsoft.com/office/drawing/2014/main" id="{8A9A9EB8-64A2-7ABD-35BC-245BA8965F9D}"/>
              </a:ext>
            </a:extLst>
          </p:cNvPr>
          <p:cNvSpPr txBox="1"/>
          <p:nvPr/>
        </p:nvSpPr>
        <p:spPr>
          <a:xfrm>
            <a:off x="4741545" y="3226384"/>
            <a:ext cx="201930" cy="14668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a:extLst>
              <a:ext uri="{FF2B5EF4-FFF2-40B4-BE49-F238E27FC236}">
                <a16:creationId xmlns:a16="http://schemas.microsoft.com/office/drawing/2014/main" id="{931BBC9C-A658-3EC6-C172-E5F7E646C84A}"/>
              </a:ext>
            </a:extLst>
          </p:cNvPr>
          <p:cNvSpPr txBox="1"/>
          <p:nvPr/>
        </p:nvSpPr>
        <p:spPr>
          <a:xfrm>
            <a:off x="5713857" y="296735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a:extLst>
              <a:ext uri="{FF2B5EF4-FFF2-40B4-BE49-F238E27FC236}">
                <a16:creationId xmlns:a16="http://schemas.microsoft.com/office/drawing/2014/main" id="{31B54791-91BF-DD76-F398-A1CBED4E0D8D}"/>
              </a:ext>
            </a:extLst>
          </p:cNvPr>
          <p:cNvSpPr txBox="1"/>
          <p:nvPr/>
        </p:nvSpPr>
        <p:spPr>
          <a:xfrm>
            <a:off x="5846190" y="270763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58%</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a:extLst>
              <a:ext uri="{FF2B5EF4-FFF2-40B4-BE49-F238E27FC236}">
                <a16:creationId xmlns:a16="http://schemas.microsoft.com/office/drawing/2014/main" id="{E8A7A07C-D8DE-22CD-0E3B-FAA72714B0D9}"/>
              </a:ext>
            </a:extLst>
          </p:cNvPr>
          <p:cNvSpPr txBox="1"/>
          <p:nvPr/>
        </p:nvSpPr>
        <p:spPr>
          <a:xfrm>
            <a:off x="6374638" y="244792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69%</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a:extLst>
              <a:ext uri="{FF2B5EF4-FFF2-40B4-BE49-F238E27FC236}">
                <a16:creationId xmlns:a16="http://schemas.microsoft.com/office/drawing/2014/main" id="{BC8AC46F-07DC-7F1C-2064-855FF3C763E7}"/>
              </a:ext>
            </a:extLst>
          </p:cNvPr>
          <p:cNvSpPr txBox="1"/>
          <p:nvPr/>
        </p:nvSpPr>
        <p:spPr>
          <a:xfrm>
            <a:off x="7356729" y="2188210"/>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90%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a:extLst>
              <a:ext uri="{FF2B5EF4-FFF2-40B4-BE49-F238E27FC236}">
                <a16:creationId xmlns:a16="http://schemas.microsoft.com/office/drawing/2014/main" id="{D1138413-DEA3-DC41-604E-20886A3B6C66}"/>
              </a:ext>
            </a:extLst>
          </p:cNvPr>
          <p:cNvSpPr txBox="1"/>
          <p:nvPr/>
        </p:nvSpPr>
        <p:spPr>
          <a:xfrm>
            <a:off x="7775575" y="1928622"/>
            <a:ext cx="25400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0" normalizeH="0" baseline="0" noProof="0">
                <a:ln>
                  <a:noFill/>
                </a:ln>
                <a:solidFill>
                  <a:srgbClr val="FFFFFF"/>
                </a:solidFill>
                <a:effectLst/>
                <a:uLnTx/>
                <a:uFillTx/>
                <a:latin typeface="Calibri"/>
                <a:cs typeface="Calibri"/>
              </a:rPr>
              <a:t>100%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pic>
        <p:nvPicPr>
          <p:cNvPr id="3" name="Picture 2">
            <a:extLst>
              <a:ext uri="{FF2B5EF4-FFF2-40B4-BE49-F238E27FC236}">
                <a16:creationId xmlns:a16="http://schemas.microsoft.com/office/drawing/2014/main" id="{03CCD15C-B20F-71DC-FE3F-6CA28DA72B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245" y="1073060"/>
            <a:ext cx="2246780" cy="1448207"/>
          </a:xfrm>
          <a:prstGeom prst="rect">
            <a:avLst/>
          </a:prstGeom>
        </p:spPr>
      </p:pic>
      <p:sp>
        <p:nvSpPr>
          <p:cNvPr id="5" name="TextBox 4">
            <a:extLst>
              <a:ext uri="{FF2B5EF4-FFF2-40B4-BE49-F238E27FC236}">
                <a16:creationId xmlns:a16="http://schemas.microsoft.com/office/drawing/2014/main" id="{1E1CE856-4E4A-469F-FC4C-456106D37E26}"/>
              </a:ext>
            </a:extLst>
          </p:cNvPr>
          <p:cNvSpPr txBox="1"/>
          <p:nvPr/>
        </p:nvSpPr>
        <p:spPr>
          <a:xfrm>
            <a:off x="-16933" y="731895"/>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Most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pic>
        <p:nvPicPr>
          <p:cNvPr id="6" name="Picture 5">
            <a:extLst>
              <a:ext uri="{FF2B5EF4-FFF2-40B4-BE49-F238E27FC236}">
                <a16:creationId xmlns:a16="http://schemas.microsoft.com/office/drawing/2014/main" id="{A4A82B80-F585-BD4C-3166-B8B015BEB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2834" y="1073060"/>
            <a:ext cx="2215458" cy="1479061"/>
          </a:xfrm>
          <a:prstGeom prst="rect">
            <a:avLst/>
          </a:prstGeom>
        </p:spPr>
      </p:pic>
      <p:sp>
        <p:nvSpPr>
          <p:cNvPr id="8" name="TextBox 7">
            <a:extLst>
              <a:ext uri="{FF2B5EF4-FFF2-40B4-BE49-F238E27FC236}">
                <a16:creationId xmlns:a16="http://schemas.microsoft.com/office/drawing/2014/main" id="{2439DB62-67BA-EB59-E155-7D27D5D47E39}"/>
              </a:ext>
            </a:extLst>
          </p:cNvPr>
          <p:cNvSpPr txBox="1"/>
          <p:nvPr/>
        </p:nvSpPr>
        <p:spPr>
          <a:xfrm>
            <a:off x="2693381" y="718968"/>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Second-most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sp>
        <p:nvSpPr>
          <p:cNvPr id="9" name="TextBox 8">
            <a:extLst>
              <a:ext uri="{FF2B5EF4-FFF2-40B4-BE49-F238E27FC236}">
                <a16:creationId xmlns:a16="http://schemas.microsoft.com/office/drawing/2014/main" id="{9BB2B4CF-5089-159C-407C-FC5C5334544C}"/>
              </a:ext>
            </a:extLst>
          </p:cNvPr>
          <p:cNvSpPr txBox="1"/>
          <p:nvPr/>
        </p:nvSpPr>
        <p:spPr>
          <a:xfrm>
            <a:off x="5402877" y="730599"/>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Least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pic>
        <p:nvPicPr>
          <p:cNvPr id="11" name="Picture 10">
            <a:extLst>
              <a:ext uri="{FF2B5EF4-FFF2-40B4-BE49-F238E27FC236}">
                <a16:creationId xmlns:a16="http://schemas.microsoft.com/office/drawing/2014/main" id="{BB01AF91-D925-824B-3062-C3A24D2113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0057" y="1056514"/>
            <a:ext cx="2215459" cy="1459824"/>
          </a:xfrm>
          <a:prstGeom prst="rect">
            <a:avLst/>
          </a:prstGeom>
        </p:spPr>
      </p:pic>
      <p:grpSp>
        <p:nvGrpSpPr>
          <p:cNvPr id="23" name="Group 22">
            <a:extLst>
              <a:ext uri="{FF2B5EF4-FFF2-40B4-BE49-F238E27FC236}">
                <a16:creationId xmlns:a16="http://schemas.microsoft.com/office/drawing/2014/main" id="{D5D9D413-1874-97D2-0D6A-7FE424E6C224}"/>
              </a:ext>
            </a:extLst>
          </p:cNvPr>
          <p:cNvGrpSpPr/>
          <p:nvPr/>
        </p:nvGrpSpPr>
        <p:grpSpPr>
          <a:xfrm>
            <a:off x="-16933" y="5782066"/>
            <a:ext cx="9144000" cy="1000125"/>
            <a:chOff x="0" y="5857875"/>
            <a:chExt cx="9144000" cy="1000125"/>
          </a:xfrm>
        </p:grpSpPr>
        <p:sp>
          <p:nvSpPr>
            <p:cNvPr id="24" name="Rectangle 23">
              <a:extLst>
                <a:ext uri="{FF2B5EF4-FFF2-40B4-BE49-F238E27FC236}">
                  <a16:creationId xmlns:a16="http://schemas.microsoft.com/office/drawing/2014/main" id="{D781E3F4-AA8D-B498-3409-B47C1EC08B51}"/>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ED63A59E-25D8-3A3D-74AA-E7C729AB67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6" name="Picture 25" descr="A logo of a company&#10;&#10;Description automatically generated">
              <a:extLst>
                <a:ext uri="{FF2B5EF4-FFF2-40B4-BE49-F238E27FC236}">
                  <a16:creationId xmlns:a16="http://schemas.microsoft.com/office/drawing/2014/main" id="{1A0BA2A7-21FC-EDB9-05F8-BDF15A8F30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7" name="Picture 26" descr="A close-up of a logo&#10;&#10;Description automatically generated">
              <a:extLst>
                <a:ext uri="{FF2B5EF4-FFF2-40B4-BE49-F238E27FC236}">
                  <a16:creationId xmlns:a16="http://schemas.microsoft.com/office/drawing/2014/main" id="{CD41537B-F674-ADC7-EE79-576F26580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9" name="TextBox 28">
            <a:extLst>
              <a:ext uri="{FF2B5EF4-FFF2-40B4-BE49-F238E27FC236}">
                <a16:creationId xmlns:a16="http://schemas.microsoft.com/office/drawing/2014/main" id="{9AE83DF0-3A9F-D1E3-9550-DDDAAA1DC2D3}"/>
              </a:ext>
            </a:extLst>
          </p:cNvPr>
          <p:cNvSpPr txBox="1"/>
          <p:nvPr/>
        </p:nvSpPr>
        <p:spPr>
          <a:xfrm>
            <a:off x="2272988" y="147840"/>
            <a:ext cx="4591050"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10" normalizeH="0" baseline="0" noProof="0">
                <a:ln>
                  <a:noFill/>
                </a:ln>
                <a:solidFill>
                  <a:prstClr val="white"/>
                </a:solidFill>
                <a:effectLst/>
                <a:uLnTx/>
                <a:uFillTx/>
                <a:latin typeface="Calibri"/>
              </a:rPr>
              <a:t>Preferred Imagery - Shotgun</a:t>
            </a:r>
            <a:endParaRPr kumimoji="0" lang="en-US" sz="2800" b="1" i="0" u="none" strike="noStrike" kern="0" cap="none" spc="0" normalizeH="0" baseline="0" noProof="0">
              <a:ln>
                <a:noFill/>
              </a:ln>
              <a:solidFill>
                <a:prstClr val="white"/>
              </a:solidFill>
              <a:effectLst/>
              <a:uLnTx/>
              <a:uFillTx/>
              <a:latin typeface="Calibri"/>
            </a:endParaRPr>
          </a:p>
        </p:txBody>
      </p:sp>
      <p:sp>
        <p:nvSpPr>
          <p:cNvPr id="30" name="Slide Number Placeholder 29">
            <a:extLst>
              <a:ext uri="{FF2B5EF4-FFF2-40B4-BE49-F238E27FC236}">
                <a16:creationId xmlns:a16="http://schemas.microsoft.com/office/drawing/2014/main" id="{F218BC8C-B914-F20A-EC20-99C282DE5CA4}"/>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rgbClr val="4E5757"/>
              </a:solidFill>
              <a:effectLst/>
              <a:uLnTx/>
              <a:uFillTx/>
            </a:endParaRPr>
          </a:p>
        </p:txBody>
      </p:sp>
      <p:sp>
        <p:nvSpPr>
          <p:cNvPr id="4" name="Text Placeholder 2">
            <a:extLst>
              <a:ext uri="{FF2B5EF4-FFF2-40B4-BE49-F238E27FC236}">
                <a16:creationId xmlns:a16="http://schemas.microsoft.com/office/drawing/2014/main" id="{821A0132-7471-4715-2803-2C9040581671}"/>
              </a:ext>
            </a:extLst>
          </p:cNvPr>
          <p:cNvSpPr>
            <a:spLocks noGrp="1"/>
          </p:cNvSpPr>
          <p:nvPr>
            <p:ph type="body" idx="1"/>
          </p:nvPr>
        </p:nvSpPr>
        <p:spPr>
          <a:xfrm>
            <a:off x="575950" y="2913195"/>
            <a:ext cx="7985125" cy="4016484"/>
          </a:xfrm>
        </p:spPr>
        <p:txBody>
          <a:bodyPr/>
          <a:lstStyle/>
          <a:p>
            <a:pPr>
              <a:lnSpc>
                <a:spcPct val="150000"/>
              </a:lnSpc>
            </a:pPr>
            <a:r>
              <a:rPr lang="en-US"/>
              <a:t>Potential reasons why the most preferred shotgun photo was selected:</a:t>
            </a:r>
          </a:p>
          <a:p>
            <a:pPr marL="342900" indent="-342900">
              <a:buFont typeface="+mj-lt"/>
              <a:buAutoNum type="arabicPeriod"/>
            </a:pPr>
            <a:r>
              <a:rPr lang="en-US"/>
              <a:t>This photo suggests a safe, controlled shooting environment: Guns are up, and they are using safety gear (ear and eye protection).</a:t>
            </a:r>
          </a:p>
          <a:p>
            <a:pPr marL="342900" indent="-342900">
              <a:buFont typeface="+mj-lt"/>
              <a:buAutoNum type="arabicPeriod"/>
            </a:pPr>
            <a:r>
              <a:rPr lang="en-US"/>
              <a:t>Positive facial expressions are a top-level association. Smiles appear in this image but not in the other two. </a:t>
            </a:r>
          </a:p>
          <a:p>
            <a:pPr marL="342900" indent="-342900">
              <a:buFont typeface="+mj-lt"/>
              <a:buAutoNum type="arabicPeriod"/>
            </a:pPr>
            <a:r>
              <a:rPr lang="en-US"/>
              <a:t>Both the most preferred and second-most preferred images exemplify diversity. Other research shows that photos regarded as compelling by non-white audiences often show a mix of races and ethnicity. </a:t>
            </a:r>
            <a:endParaRPr lang="en-US">
              <a:highlight>
                <a:srgbClr val="FFFF00"/>
              </a:highlight>
            </a:endParaRPr>
          </a:p>
          <a:p>
            <a:pPr lvl="1"/>
            <a:endParaRPr lang="en-US" sz="1800" i="1">
              <a:highlight>
                <a:srgbClr val="FFFF00"/>
              </a:highlight>
            </a:endParaRPr>
          </a:p>
          <a:p>
            <a:pPr algn="ctr"/>
            <a:r>
              <a:rPr lang="en-US" i="1"/>
              <a:t>Further details available in the accompanying EXCEL™ results file</a:t>
            </a:r>
          </a:p>
          <a:p>
            <a:pPr lvl="1"/>
            <a:endParaRPr lang="en-US">
              <a:highlight>
                <a:srgbClr val="FFFF00"/>
              </a:highlight>
            </a:endParaRP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330179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EC8EE-5D84-A4BF-D443-D746D9C6F5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5490FD-41BE-BE12-1A12-25E6F47B513F}"/>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bject 10">
            <a:extLst>
              <a:ext uri="{FF2B5EF4-FFF2-40B4-BE49-F238E27FC236}">
                <a16:creationId xmlns:a16="http://schemas.microsoft.com/office/drawing/2014/main" id="{8B1DA8F6-3BEE-8CA4-C4B9-36C1963FB2DF}"/>
              </a:ext>
            </a:extLst>
          </p:cNvPr>
          <p:cNvSpPr txBox="1"/>
          <p:nvPr/>
        </p:nvSpPr>
        <p:spPr>
          <a:xfrm>
            <a:off x="3674490" y="504456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12%</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a:extLst>
              <a:ext uri="{FF2B5EF4-FFF2-40B4-BE49-F238E27FC236}">
                <a16:creationId xmlns:a16="http://schemas.microsoft.com/office/drawing/2014/main" id="{B06BE9C9-AFFD-3244-2E8A-AA2CC8694E43}"/>
              </a:ext>
            </a:extLst>
          </p:cNvPr>
          <p:cNvSpPr txBox="1"/>
          <p:nvPr/>
        </p:nvSpPr>
        <p:spPr>
          <a:xfrm>
            <a:off x="3929634" y="452513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a:extLst>
              <a:ext uri="{FF2B5EF4-FFF2-40B4-BE49-F238E27FC236}">
                <a16:creationId xmlns:a16="http://schemas.microsoft.com/office/drawing/2014/main" id="{1A34D969-45CD-C3FE-215B-4BAC37EDB251}"/>
              </a:ext>
            </a:extLst>
          </p:cNvPr>
          <p:cNvSpPr txBox="1"/>
          <p:nvPr/>
        </p:nvSpPr>
        <p:spPr>
          <a:xfrm>
            <a:off x="3929634" y="4265421"/>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a:extLst>
              <a:ext uri="{FF2B5EF4-FFF2-40B4-BE49-F238E27FC236}">
                <a16:creationId xmlns:a16="http://schemas.microsoft.com/office/drawing/2014/main" id="{C5B6406B-1EF8-03A6-A143-497B049B50C7}"/>
              </a:ext>
            </a:extLst>
          </p:cNvPr>
          <p:cNvSpPr txBox="1"/>
          <p:nvPr/>
        </p:nvSpPr>
        <p:spPr>
          <a:xfrm>
            <a:off x="4250563" y="400583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24%</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a:extLst>
              <a:ext uri="{FF2B5EF4-FFF2-40B4-BE49-F238E27FC236}">
                <a16:creationId xmlns:a16="http://schemas.microsoft.com/office/drawing/2014/main" id="{BB4594EB-2304-5D97-6E55-B199F931E911}"/>
              </a:ext>
            </a:extLst>
          </p:cNvPr>
          <p:cNvSpPr txBox="1"/>
          <p:nvPr/>
        </p:nvSpPr>
        <p:spPr>
          <a:xfrm>
            <a:off x="4269485" y="374611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a:extLst>
              <a:ext uri="{FF2B5EF4-FFF2-40B4-BE49-F238E27FC236}">
                <a16:creationId xmlns:a16="http://schemas.microsoft.com/office/drawing/2014/main" id="{1D0397AB-36A0-6A2C-4F4F-C1B3B4D52753}"/>
              </a:ext>
            </a:extLst>
          </p:cNvPr>
          <p:cNvSpPr txBox="1"/>
          <p:nvPr/>
        </p:nvSpPr>
        <p:spPr>
          <a:xfrm>
            <a:off x="4684903" y="348640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33%</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a:extLst>
              <a:ext uri="{FF2B5EF4-FFF2-40B4-BE49-F238E27FC236}">
                <a16:creationId xmlns:a16="http://schemas.microsoft.com/office/drawing/2014/main" id="{1D40A349-A84D-518A-08F2-0D6CCE4790F7}"/>
              </a:ext>
            </a:extLst>
          </p:cNvPr>
          <p:cNvSpPr txBox="1"/>
          <p:nvPr/>
        </p:nvSpPr>
        <p:spPr>
          <a:xfrm>
            <a:off x="4741545" y="3226384"/>
            <a:ext cx="201930" cy="14668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a:extLst>
              <a:ext uri="{FF2B5EF4-FFF2-40B4-BE49-F238E27FC236}">
                <a16:creationId xmlns:a16="http://schemas.microsoft.com/office/drawing/2014/main" id="{AAB80B09-3A85-94AD-DA94-ED0AB4FADC87}"/>
              </a:ext>
            </a:extLst>
          </p:cNvPr>
          <p:cNvSpPr txBox="1"/>
          <p:nvPr/>
        </p:nvSpPr>
        <p:spPr>
          <a:xfrm>
            <a:off x="5713857" y="296735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a:extLst>
              <a:ext uri="{FF2B5EF4-FFF2-40B4-BE49-F238E27FC236}">
                <a16:creationId xmlns:a16="http://schemas.microsoft.com/office/drawing/2014/main" id="{4781D890-4AC1-5819-4734-05F5A976149B}"/>
              </a:ext>
            </a:extLst>
          </p:cNvPr>
          <p:cNvSpPr txBox="1"/>
          <p:nvPr/>
        </p:nvSpPr>
        <p:spPr>
          <a:xfrm>
            <a:off x="5846190" y="270763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58%</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a:extLst>
              <a:ext uri="{FF2B5EF4-FFF2-40B4-BE49-F238E27FC236}">
                <a16:creationId xmlns:a16="http://schemas.microsoft.com/office/drawing/2014/main" id="{58E8B5F8-CD8C-F432-ECEE-5BAF93B63D53}"/>
              </a:ext>
            </a:extLst>
          </p:cNvPr>
          <p:cNvSpPr txBox="1"/>
          <p:nvPr/>
        </p:nvSpPr>
        <p:spPr>
          <a:xfrm>
            <a:off x="6374638" y="244792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69%</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a:extLst>
              <a:ext uri="{FF2B5EF4-FFF2-40B4-BE49-F238E27FC236}">
                <a16:creationId xmlns:a16="http://schemas.microsoft.com/office/drawing/2014/main" id="{5F753A27-D1B2-D448-8B65-23ACA78A1FA4}"/>
              </a:ext>
            </a:extLst>
          </p:cNvPr>
          <p:cNvSpPr txBox="1"/>
          <p:nvPr/>
        </p:nvSpPr>
        <p:spPr>
          <a:xfrm>
            <a:off x="7356729" y="2188210"/>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90%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a:extLst>
              <a:ext uri="{FF2B5EF4-FFF2-40B4-BE49-F238E27FC236}">
                <a16:creationId xmlns:a16="http://schemas.microsoft.com/office/drawing/2014/main" id="{A2B974FA-9740-C659-261A-4824A72015D2}"/>
              </a:ext>
            </a:extLst>
          </p:cNvPr>
          <p:cNvSpPr txBox="1"/>
          <p:nvPr/>
        </p:nvSpPr>
        <p:spPr>
          <a:xfrm>
            <a:off x="7775575" y="1928622"/>
            <a:ext cx="25400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0" normalizeH="0" baseline="0" noProof="0">
                <a:ln>
                  <a:noFill/>
                </a:ln>
                <a:solidFill>
                  <a:srgbClr val="FFFFFF"/>
                </a:solidFill>
                <a:effectLst/>
                <a:uLnTx/>
                <a:uFillTx/>
                <a:latin typeface="Calibri"/>
                <a:cs typeface="Calibri"/>
              </a:rPr>
              <a:t>100%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4" name="TextBox 3">
            <a:extLst>
              <a:ext uri="{FF2B5EF4-FFF2-40B4-BE49-F238E27FC236}">
                <a16:creationId xmlns:a16="http://schemas.microsoft.com/office/drawing/2014/main" id="{FA9D644C-4A07-E7A0-CA57-7BFEDFFB9433}"/>
              </a:ext>
            </a:extLst>
          </p:cNvPr>
          <p:cNvSpPr txBox="1"/>
          <p:nvPr/>
        </p:nvSpPr>
        <p:spPr>
          <a:xfrm>
            <a:off x="-685800" y="638941"/>
            <a:ext cx="3649769"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Most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pic>
        <p:nvPicPr>
          <p:cNvPr id="6" name="Picture 5">
            <a:extLst>
              <a:ext uri="{FF2B5EF4-FFF2-40B4-BE49-F238E27FC236}">
                <a16:creationId xmlns:a16="http://schemas.microsoft.com/office/drawing/2014/main" id="{76C423E2-74BF-9086-E26C-412429913B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49" y="963524"/>
            <a:ext cx="2676314" cy="1744115"/>
          </a:xfrm>
          <a:prstGeom prst="rect">
            <a:avLst/>
          </a:prstGeom>
        </p:spPr>
      </p:pic>
      <p:sp>
        <p:nvSpPr>
          <p:cNvPr id="7" name="TextBox 6">
            <a:extLst>
              <a:ext uri="{FF2B5EF4-FFF2-40B4-BE49-F238E27FC236}">
                <a16:creationId xmlns:a16="http://schemas.microsoft.com/office/drawing/2014/main" id="{0E17CBCA-A2E0-EEF5-8F07-FD69DCAA2D65}"/>
              </a:ext>
            </a:extLst>
          </p:cNvPr>
          <p:cNvSpPr txBox="1"/>
          <p:nvPr/>
        </p:nvSpPr>
        <p:spPr>
          <a:xfrm>
            <a:off x="2693353" y="655722"/>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Second-most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sp>
        <p:nvSpPr>
          <p:cNvPr id="8" name="TextBox 7">
            <a:extLst>
              <a:ext uri="{FF2B5EF4-FFF2-40B4-BE49-F238E27FC236}">
                <a16:creationId xmlns:a16="http://schemas.microsoft.com/office/drawing/2014/main" id="{09631967-73ED-1FAC-C71D-5D3E7EF3ECFD}"/>
              </a:ext>
            </a:extLst>
          </p:cNvPr>
          <p:cNvSpPr txBox="1"/>
          <p:nvPr/>
        </p:nvSpPr>
        <p:spPr>
          <a:xfrm>
            <a:off x="5440651" y="663693"/>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Least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pic>
        <p:nvPicPr>
          <p:cNvPr id="9" name="Picture 8">
            <a:extLst>
              <a:ext uri="{FF2B5EF4-FFF2-40B4-BE49-F238E27FC236}">
                <a16:creationId xmlns:a16="http://schemas.microsoft.com/office/drawing/2014/main" id="{6D5D993B-037B-ABDB-17CE-A7B520BF67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8287" y="974001"/>
            <a:ext cx="2401973" cy="1770549"/>
          </a:xfrm>
          <a:prstGeom prst="rect">
            <a:avLst/>
          </a:prstGeom>
        </p:spPr>
      </p:pic>
      <p:pic>
        <p:nvPicPr>
          <p:cNvPr id="11" name="Picture 10">
            <a:extLst>
              <a:ext uri="{FF2B5EF4-FFF2-40B4-BE49-F238E27FC236}">
                <a16:creationId xmlns:a16="http://schemas.microsoft.com/office/drawing/2014/main" id="{2D092B21-961C-8FCC-B3B6-16F211E56B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7773" y="944815"/>
            <a:ext cx="2786975" cy="1820883"/>
          </a:xfrm>
          <a:prstGeom prst="rect">
            <a:avLst/>
          </a:prstGeom>
        </p:spPr>
      </p:pic>
      <p:grpSp>
        <p:nvGrpSpPr>
          <p:cNvPr id="31" name="Group 30">
            <a:extLst>
              <a:ext uri="{FF2B5EF4-FFF2-40B4-BE49-F238E27FC236}">
                <a16:creationId xmlns:a16="http://schemas.microsoft.com/office/drawing/2014/main" id="{707B5242-3A2E-E0F4-5DF0-7E0CA29A0377}"/>
              </a:ext>
            </a:extLst>
          </p:cNvPr>
          <p:cNvGrpSpPr/>
          <p:nvPr/>
        </p:nvGrpSpPr>
        <p:grpSpPr>
          <a:xfrm>
            <a:off x="0" y="5913185"/>
            <a:ext cx="9144000" cy="944815"/>
            <a:chOff x="0" y="5913185"/>
            <a:chExt cx="9144000" cy="944815"/>
          </a:xfrm>
        </p:grpSpPr>
        <p:sp>
          <p:nvSpPr>
            <p:cNvPr id="24" name="Rectangle 23">
              <a:extLst>
                <a:ext uri="{FF2B5EF4-FFF2-40B4-BE49-F238E27FC236}">
                  <a16:creationId xmlns:a16="http://schemas.microsoft.com/office/drawing/2014/main" id="{A07B2D34-17A2-B773-9270-CFD9600966E8}"/>
                </a:ext>
              </a:extLst>
            </p:cNvPr>
            <p:cNvSpPr/>
            <p:nvPr/>
          </p:nvSpPr>
          <p:spPr>
            <a:xfrm>
              <a:off x="0" y="5913185"/>
              <a:ext cx="9144000" cy="94481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B38EDDE3-C23A-DF5D-1DBA-CFCBFC89B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6" name="Picture 25" descr="A logo of a company&#10;&#10;Description automatically generated">
              <a:extLst>
                <a:ext uri="{FF2B5EF4-FFF2-40B4-BE49-F238E27FC236}">
                  <a16:creationId xmlns:a16="http://schemas.microsoft.com/office/drawing/2014/main" id="{5B6BB24A-FF07-C7BC-D053-0C5901C3AF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7" name="Picture 26" descr="A close-up of a logo&#10;&#10;Description automatically generated">
              <a:extLst>
                <a:ext uri="{FF2B5EF4-FFF2-40B4-BE49-F238E27FC236}">
                  <a16:creationId xmlns:a16="http://schemas.microsoft.com/office/drawing/2014/main" id="{1945CB64-52E8-AC7F-7C4B-63A5CF1708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9" name="TextBox 28">
            <a:extLst>
              <a:ext uri="{FF2B5EF4-FFF2-40B4-BE49-F238E27FC236}">
                <a16:creationId xmlns:a16="http://schemas.microsoft.com/office/drawing/2014/main" id="{5621DB02-B1E2-9399-313F-B57B894824FB}"/>
              </a:ext>
            </a:extLst>
          </p:cNvPr>
          <p:cNvSpPr txBox="1"/>
          <p:nvPr/>
        </p:nvSpPr>
        <p:spPr>
          <a:xfrm>
            <a:off x="2109788" y="148299"/>
            <a:ext cx="492442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10" normalizeH="0" baseline="0" noProof="0">
                <a:ln>
                  <a:noFill/>
                </a:ln>
                <a:solidFill>
                  <a:prstClr val="white"/>
                </a:solidFill>
                <a:effectLst/>
                <a:uLnTx/>
                <a:uFillTx/>
                <a:latin typeface="Calibri"/>
              </a:rPr>
              <a:t> Preferred Imagery - Handgun</a:t>
            </a:r>
            <a:endParaRPr kumimoji="0" lang="en-US" sz="2800" b="1" i="0" u="none" strike="noStrike" kern="0" cap="none" spc="0" normalizeH="0" baseline="0" noProof="0">
              <a:ln>
                <a:noFill/>
              </a:ln>
              <a:solidFill>
                <a:prstClr val="white"/>
              </a:solidFill>
              <a:effectLst/>
              <a:uLnTx/>
              <a:uFillTx/>
              <a:latin typeface="Calibri"/>
            </a:endParaRPr>
          </a:p>
        </p:txBody>
      </p:sp>
      <p:sp>
        <p:nvSpPr>
          <p:cNvPr id="30" name="Slide Number Placeholder 29">
            <a:extLst>
              <a:ext uri="{FF2B5EF4-FFF2-40B4-BE49-F238E27FC236}">
                <a16:creationId xmlns:a16="http://schemas.microsoft.com/office/drawing/2014/main" id="{76CFC046-83BF-5BF0-5FBA-759F360D6DE0}"/>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srgbClr val="4E5757"/>
              </a:solidFill>
              <a:effectLst/>
              <a:uLnTx/>
              <a:uFillTx/>
            </a:endParaRPr>
          </a:p>
        </p:txBody>
      </p:sp>
      <p:sp>
        <p:nvSpPr>
          <p:cNvPr id="3" name="Text Placeholder 2">
            <a:extLst>
              <a:ext uri="{FF2B5EF4-FFF2-40B4-BE49-F238E27FC236}">
                <a16:creationId xmlns:a16="http://schemas.microsoft.com/office/drawing/2014/main" id="{790FA647-69EA-442A-5A3B-3123A02EC6E1}"/>
              </a:ext>
            </a:extLst>
          </p:cNvPr>
          <p:cNvSpPr>
            <a:spLocks noGrp="1"/>
          </p:cNvSpPr>
          <p:nvPr>
            <p:ph type="body" idx="1"/>
          </p:nvPr>
        </p:nvSpPr>
        <p:spPr>
          <a:xfrm>
            <a:off x="523725" y="2754176"/>
            <a:ext cx="7985125" cy="4154984"/>
          </a:xfrm>
        </p:spPr>
        <p:txBody>
          <a:bodyPr/>
          <a:lstStyle/>
          <a:p>
            <a:pPr>
              <a:lnSpc>
                <a:spcPct val="150000"/>
              </a:lnSpc>
            </a:pPr>
            <a:r>
              <a:rPr lang="en-US" sz="1600"/>
              <a:t>Potential reasons why the most preferred handgun photo was selected:</a:t>
            </a:r>
          </a:p>
          <a:p>
            <a:pPr marL="285750" indent="-285750">
              <a:buFont typeface="Arial" panose="020B0604020202020204" pitchFamily="34" charset="0"/>
              <a:buChar char="•"/>
            </a:pPr>
            <a:r>
              <a:rPr lang="en-US" sz="1600"/>
              <a:t>It suggests a safe, controlled environment, monitored by an expert who provides instruction to a beginner. To beginners, this may indicate a welcoming environment.</a:t>
            </a:r>
          </a:p>
          <a:p>
            <a:pPr marL="285750" indent="-285750">
              <a:buFont typeface="Arial" panose="020B0604020202020204" pitchFamily="34" charset="0"/>
              <a:buChar char="•"/>
            </a:pPr>
            <a:r>
              <a:rPr lang="en-US" sz="1600"/>
              <a:t>The two other photos do not contain a clearly identified expert on hand.</a:t>
            </a:r>
          </a:p>
          <a:p>
            <a:pPr marL="285750" indent="-285750">
              <a:buFont typeface="Arial" panose="020B0604020202020204" pitchFamily="34" charset="0"/>
              <a:buChar char="•"/>
            </a:pPr>
            <a:r>
              <a:rPr lang="en-US" sz="1600"/>
              <a:t>The use of a firearm is depicted, which is missing in the photo of women looking at a target.</a:t>
            </a:r>
          </a:p>
          <a:p>
            <a:pPr marL="285750" indent="-285750">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It was highly rated across all groups as portraying “teaching me to protect myself, my family, and home.”</a:t>
            </a:r>
            <a:endParaRPr lang="en-US" sz="1400"/>
          </a:p>
          <a:p>
            <a:endParaRPr lang="en-US" sz="1600"/>
          </a:p>
          <a:p>
            <a:r>
              <a:rPr lang="en-US" sz="1600" b="1"/>
              <a:t>Key Takeaway</a:t>
            </a:r>
            <a:r>
              <a:rPr lang="en-US" sz="1600"/>
              <a:t>: A photo with all white males may work if basic themes like safety, expert guidance, and a welcoming environment are emphasized. But this photo might have rated even higher if one of the individuals were not a white male, a point seen in other research. </a:t>
            </a:r>
            <a:endParaRPr lang="en-US" sz="1600">
              <a:highlight>
                <a:srgbClr val="FFFF00"/>
              </a:highlight>
            </a:endParaRPr>
          </a:p>
          <a:p>
            <a:endParaRPr lang="en-US" sz="1600"/>
          </a:p>
          <a:p>
            <a:pPr algn="ctr"/>
            <a:r>
              <a:rPr lang="en-US" sz="1600" i="1"/>
              <a:t>Further details available in the accompanying EXCEL™ results file</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229998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2A671-AADE-B83E-CBD0-0E5FE1856CB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7832ED5-3262-9FC9-A64F-2E89D8B73C8F}"/>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bject 10">
            <a:extLst>
              <a:ext uri="{FF2B5EF4-FFF2-40B4-BE49-F238E27FC236}">
                <a16:creationId xmlns:a16="http://schemas.microsoft.com/office/drawing/2014/main" id="{48B28184-AD60-B041-4354-8DBF51588D19}"/>
              </a:ext>
            </a:extLst>
          </p:cNvPr>
          <p:cNvSpPr txBox="1"/>
          <p:nvPr/>
        </p:nvSpPr>
        <p:spPr>
          <a:xfrm>
            <a:off x="3674490" y="504456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12%</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a:extLst>
              <a:ext uri="{FF2B5EF4-FFF2-40B4-BE49-F238E27FC236}">
                <a16:creationId xmlns:a16="http://schemas.microsoft.com/office/drawing/2014/main" id="{1D6C35AC-5CB4-C934-546B-3E27A052B716}"/>
              </a:ext>
            </a:extLst>
          </p:cNvPr>
          <p:cNvSpPr txBox="1"/>
          <p:nvPr/>
        </p:nvSpPr>
        <p:spPr>
          <a:xfrm>
            <a:off x="3929634" y="452513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a:extLst>
              <a:ext uri="{FF2B5EF4-FFF2-40B4-BE49-F238E27FC236}">
                <a16:creationId xmlns:a16="http://schemas.microsoft.com/office/drawing/2014/main" id="{5DD45043-9A5A-184E-F729-0D9098F7F9DB}"/>
              </a:ext>
            </a:extLst>
          </p:cNvPr>
          <p:cNvSpPr txBox="1"/>
          <p:nvPr/>
        </p:nvSpPr>
        <p:spPr>
          <a:xfrm>
            <a:off x="3929634" y="4265421"/>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a:extLst>
              <a:ext uri="{FF2B5EF4-FFF2-40B4-BE49-F238E27FC236}">
                <a16:creationId xmlns:a16="http://schemas.microsoft.com/office/drawing/2014/main" id="{C694A7E3-1708-6831-63B5-C2697FCB4C3C}"/>
              </a:ext>
            </a:extLst>
          </p:cNvPr>
          <p:cNvSpPr txBox="1"/>
          <p:nvPr/>
        </p:nvSpPr>
        <p:spPr>
          <a:xfrm>
            <a:off x="4250563" y="400583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24%</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a:extLst>
              <a:ext uri="{FF2B5EF4-FFF2-40B4-BE49-F238E27FC236}">
                <a16:creationId xmlns:a16="http://schemas.microsoft.com/office/drawing/2014/main" id="{2318A341-094F-60DE-7078-33F7DC7AB965}"/>
              </a:ext>
            </a:extLst>
          </p:cNvPr>
          <p:cNvSpPr txBox="1"/>
          <p:nvPr/>
        </p:nvSpPr>
        <p:spPr>
          <a:xfrm>
            <a:off x="4269485" y="374611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a:extLst>
              <a:ext uri="{FF2B5EF4-FFF2-40B4-BE49-F238E27FC236}">
                <a16:creationId xmlns:a16="http://schemas.microsoft.com/office/drawing/2014/main" id="{DD5DB781-D84B-D64D-8CB1-43E85A465572}"/>
              </a:ext>
            </a:extLst>
          </p:cNvPr>
          <p:cNvSpPr txBox="1"/>
          <p:nvPr/>
        </p:nvSpPr>
        <p:spPr>
          <a:xfrm>
            <a:off x="4684903" y="348640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33%</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a:extLst>
              <a:ext uri="{FF2B5EF4-FFF2-40B4-BE49-F238E27FC236}">
                <a16:creationId xmlns:a16="http://schemas.microsoft.com/office/drawing/2014/main" id="{303F4F3D-B24B-9186-67F8-17E5649483ED}"/>
              </a:ext>
            </a:extLst>
          </p:cNvPr>
          <p:cNvSpPr txBox="1"/>
          <p:nvPr/>
        </p:nvSpPr>
        <p:spPr>
          <a:xfrm>
            <a:off x="4741545" y="3226384"/>
            <a:ext cx="201930" cy="14668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a:extLst>
              <a:ext uri="{FF2B5EF4-FFF2-40B4-BE49-F238E27FC236}">
                <a16:creationId xmlns:a16="http://schemas.microsoft.com/office/drawing/2014/main" id="{E54C1E5C-5FA2-0EFE-3A2E-2318FFCDCE4A}"/>
              </a:ext>
            </a:extLst>
          </p:cNvPr>
          <p:cNvSpPr txBox="1"/>
          <p:nvPr/>
        </p:nvSpPr>
        <p:spPr>
          <a:xfrm>
            <a:off x="5713857" y="296735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a:extLst>
              <a:ext uri="{FF2B5EF4-FFF2-40B4-BE49-F238E27FC236}">
                <a16:creationId xmlns:a16="http://schemas.microsoft.com/office/drawing/2014/main" id="{40190D40-A8EB-E258-6B81-1FB5E0E5CA35}"/>
              </a:ext>
            </a:extLst>
          </p:cNvPr>
          <p:cNvSpPr txBox="1"/>
          <p:nvPr/>
        </p:nvSpPr>
        <p:spPr>
          <a:xfrm>
            <a:off x="5846190" y="270763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58%</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a:extLst>
              <a:ext uri="{FF2B5EF4-FFF2-40B4-BE49-F238E27FC236}">
                <a16:creationId xmlns:a16="http://schemas.microsoft.com/office/drawing/2014/main" id="{AE4849FE-52F4-47C7-8194-CFD6852F8B80}"/>
              </a:ext>
            </a:extLst>
          </p:cNvPr>
          <p:cNvSpPr txBox="1"/>
          <p:nvPr/>
        </p:nvSpPr>
        <p:spPr>
          <a:xfrm>
            <a:off x="6374638" y="244792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69%</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a:extLst>
              <a:ext uri="{FF2B5EF4-FFF2-40B4-BE49-F238E27FC236}">
                <a16:creationId xmlns:a16="http://schemas.microsoft.com/office/drawing/2014/main" id="{BE00DDF8-63D7-7DB8-674F-C68C3F60218F}"/>
              </a:ext>
            </a:extLst>
          </p:cNvPr>
          <p:cNvSpPr txBox="1"/>
          <p:nvPr/>
        </p:nvSpPr>
        <p:spPr>
          <a:xfrm>
            <a:off x="7356729" y="2188210"/>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90%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a:extLst>
              <a:ext uri="{FF2B5EF4-FFF2-40B4-BE49-F238E27FC236}">
                <a16:creationId xmlns:a16="http://schemas.microsoft.com/office/drawing/2014/main" id="{6A383D91-E0D4-0495-2CAF-4426ADBC707A}"/>
              </a:ext>
            </a:extLst>
          </p:cNvPr>
          <p:cNvSpPr txBox="1"/>
          <p:nvPr/>
        </p:nvSpPr>
        <p:spPr>
          <a:xfrm>
            <a:off x="7775575" y="1928622"/>
            <a:ext cx="25400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0" normalizeH="0" baseline="0" noProof="0">
                <a:ln>
                  <a:noFill/>
                </a:ln>
                <a:solidFill>
                  <a:srgbClr val="FFFFFF"/>
                </a:solidFill>
                <a:effectLst/>
                <a:uLnTx/>
                <a:uFillTx/>
                <a:latin typeface="Calibri"/>
                <a:cs typeface="Calibri"/>
              </a:rPr>
              <a:t>100%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pic>
        <p:nvPicPr>
          <p:cNvPr id="9" name="Picture 8">
            <a:extLst>
              <a:ext uri="{FF2B5EF4-FFF2-40B4-BE49-F238E27FC236}">
                <a16:creationId xmlns:a16="http://schemas.microsoft.com/office/drawing/2014/main" id="{6F1B7A99-9ADC-BB55-ADEB-0752948735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587" y="1176142"/>
            <a:ext cx="2262413" cy="1475801"/>
          </a:xfrm>
          <a:prstGeom prst="rect">
            <a:avLst/>
          </a:prstGeom>
        </p:spPr>
      </p:pic>
      <p:pic>
        <p:nvPicPr>
          <p:cNvPr id="11" name="Picture 10">
            <a:extLst>
              <a:ext uri="{FF2B5EF4-FFF2-40B4-BE49-F238E27FC236}">
                <a16:creationId xmlns:a16="http://schemas.microsoft.com/office/drawing/2014/main" id="{8A07DC46-C6E2-C93E-DEEC-9429F345A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2609" y="1176141"/>
            <a:ext cx="2264081" cy="1475801"/>
          </a:xfrm>
          <a:prstGeom prst="rect">
            <a:avLst/>
          </a:prstGeom>
        </p:spPr>
      </p:pic>
      <p:sp>
        <p:nvSpPr>
          <p:cNvPr id="4" name="TextBox 3">
            <a:extLst>
              <a:ext uri="{FF2B5EF4-FFF2-40B4-BE49-F238E27FC236}">
                <a16:creationId xmlns:a16="http://schemas.microsoft.com/office/drawing/2014/main" id="{45BB9031-B779-C53C-4208-A3AC64196A73}"/>
              </a:ext>
            </a:extLst>
          </p:cNvPr>
          <p:cNvSpPr txBox="1"/>
          <p:nvPr/>
        </p:nvSpPr>
        <p:spPr>
          <a:xfrm>
            <a:off x="-16933" y="770154"/>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Most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sp>
        <p:nvSpPr>
          <p:cNvPr id="5" name="TextBox 4">
            <a:extLst>
              <a:ext uri="{FF2B5EF4-FFF2-40B4-BE49-F238E27FC236}">
                <a16:creationId xmlns:a16="http://schemas.microsoft.com/office/drawing/2014/main" id="{DF70DA65-3584-95B1-969A-A1B054BF7908}"/>
              </a:ext>
            </a:extLst>
          </p:cNvPr>
          <p:cNvSpPr txBox="1"/>
          <p:nvPr/>
        </p:nvSpPr>
        <p:spPr>
          <a:xfrm>
            <a:off x="2558202" y="757192"/>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Second-most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sp>
        <p:nvSpPr>
          <p:cNvPr id="6" name="TextBox 5">
            <a:extLst>
              <a:ext uri="{FF2B5EF4-FFF2-40B4-BE49-F238E27FC236}">
                <a16:creationId xmlns:a16="http://schemas.microsoft.com/office/drawing/2014/main" id="{74D82403-0C4B-E94E-580B-D5D4295EB920}"/>
              </a:ext>
            </a:extLst>
          </p:cNvPr>
          <p:cNvSpPr txBox="1"/>
          <p:nvPr/>
        </p:nvSpPr>
        <p:spPr>
          <a:xfrm>
            <a:off x="5188552" y="755525"/>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Least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pic>
        <p:nvPicPr>
          <p:cNvPr id="8" name="Picture 7">
            <a:extLst>
              <a:ext uri="{FF2B5EF4-FFF2-40B4-BE49-F238E27FC236}">
                <a16:creationId xmlns:a16="http://schemas.microsoft.com/office/drawing/2014/main" id="{F381DB41-A2EF-73DB-8476-FE5FE06CBB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9213" y="1175211"/>
            <a:ext cx="2213986" cy="1475991"/>
          </a:xfrm>
          <a:prstGeom prst="rect">
            <a:avLst/>
          </a:prstGeom>
        </p:spPr>
      </p:pic>
      <p:grpSp>
        <p:nvGrpSpPr>
          <p:cNvPr id="7" name="Group 6">
            <a:extLst>
              <a:ext uri="{FF2B5EF4-FFF2-40B4-BE49-F238E27FC236}">
                <a16:creationId xmlns:a16="http://schemas.microsoft.com/office/drawing/2014/main" id="{4D9D6A0E-28E9-17BA-4932-899BFFB0B985}"/>
              </a:ext>
            </a:extLst>
          </p:cNvPr>
          <p:cNvGrpSpPr/>
          <p:nvPr/>
        </p:nvGrpSpPr>
        <p:grpSpPr>
          <a:xfrm>
            <a:off x="0" y="5857875"/>
            <a:ext cx="9144000" cy="1000125"/>
            <a:chOff x="0" y="5857875"/>
            <a:chExt cx="9144000" cy="1000125"/>
          </a:xfrm>
        </p:grpSpPr>
        <p:sp>
          <p:nvSpPr>
            <p:cNvPr id="24" name="Rectangle 23">
              <a:extLst>
                <a:ext uri="{FF2B5EF4-FFF2-40B4-BE49-F238E27FC236}">
                  <a16:creationId xmlns:a16="http://schemas.microsoft.com/office/drawing/2014/main" id="{DDBE63A4-56F8-F2BD-F330-3F5020E46E70}"/>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17BCA173-437C-B40F-EAFD-B8E769F700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6" name="Picture 25" descr="A logo of a company&#10;&#10;Description automatically generated">
              <a:extLst>
                <a:ext uri="{FF2B5EF4-FFF2-40B4-BE49-F238E27FC236}">
                  <a16:creationId xmlns:a16="http://schemas.microsoft.com/office/drawing/2014/main" id="{17626DFE-870E-00C3-0F5D-EDDFC616AC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7" name="Picture 26" descr="A close-up of a logo&#10;&#10;Description automatically generated">
              <a:extLst>
                <a:ext uri="{FF2B5EF4-FFF2-40B4-BE49-F238E27FC236}">
                  <a16:creationId xmlns:a16="http://schemas.microsoft.com/office/drawing/2014/main" id="{7CB3F503-5A14-AC2B-7444-D7B3F67684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8" name="Slide Number Placeholder 27">
            <a:extLst>
              <a:ext uri="{FF2B5EF4-FFF2-40B4-BE49-F238E27FC236}">
                <a16:creationId xmlns:a16="http://schemas.microsoft.com/office/drawing/2014/main" id="{BF0747CE-1CA3-06CE-02F3-DCF962247AFA}"/>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rgbClr val="4E5757"/>
              </a:solidFill>
              <a:effectLst/>
              <a:uLnTx/>
              <a:uFillTx/>
            </a:endParaRPr>
          </a:p>
        </p:txBody>
      </p:sp>
      <p:sp>
        <p:nvSpPr>
          <p:cNvPr id="30" name="TextBox 29">
            <a:extLst>
              <a:ext uri="{FF2B5EF4-FFF2-40B4-BE49-F238E27FC236}">
                <a16:creationId xmlns:a16="http://schemas.microsoft.com/office/drawing/2014/main" id="{4D501434-02B6-6BB4-0002-E557CF6F059F}"/>
              </a:ext>
            </a:extLst>
          </p:cNvPr>
          <p:cNvSpPr txBox="1"/>
          <p:nvPr/>
        </p:nvSpPr>
        <p:spPr>
          <a:xfrm>
            <a:off x="1179590" y="138261"/>
            <a:ext cx="678482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10" normalizeH="0" baseline="0" noProof="0">
                <a:ln>
                  <a:noFill/>
                </a:ln>
                <a:solidFill>
                  <a:prstClr val="white"/>
                </a:solidFill>
                <a:effectLst/>
                <a:uLnTx/>
                <a:uFillTx/>
                <a:latin typeface="Calibri"/>
              </a:rPr>
              <a:t>Preferred Imagery – Traditional Rifle</a:t>
            </a:r>
            <a:endParaRPr kumimoji="0" lang="en-US" sz="2800" b="1" i="0" u="none" strike="noStrike" kern="0" cap="none" spc="0" normalizeH="0" baseline="0" noProof="0">
              <a:ln>
                <a:noFill/>
              </a:ln>
              <a:solidFill>
                <a:sysClr val="windowText" lastClr="000000"/>
              </a:solidFill>
              <a:effectLst/>
              <a:uLnTx/>
              <a:uFillTx/>
              <a:latin typeface="Calibri"/>
            </a:endParaRPr>
          </a:p>
        </p:txBody>
      </p:sp>
      <p:sp>
        <p:nvSpPr>
          <p:cNvPr id="2" name="Text Placeholder 2">
            <a:extLst>
              <a:ext uri="{FF2B5EF4-FFF2-40B4-BE49-F238E27FC236}">
                <a16:creationId xmlns:a16="http://schemas.microsoft.com/office/drawing/2014/main" id="{B81DD6A1-C1C5-9657-B0DC-0BBEBAA502B4}"/>
              </a:ext>
            </a:extLst>
          </p:cNvPr>
          <p:cNvSpPr>
            <a:spLocks noGrp="1"/>
          </p:cNvSpPr>
          <p:nvPr>
            <p:ph type="body" idx="1"/>
          </p:nvPr>
        </p:nvSpPr>
        <p:spPr>
          <a:xfrm>
            <a:off x="537083" y="2724514"/>
            <a:ext cx="7985125" cy="4293483"/>
          </a:xfrm>
        </p:spPr>
        <p:txBody>
          <a:bodyPr/>
          <a:lstStyle/>
          <a:p>
            <a:pPr>
              <a:lnSpc>
                <a:spcPct val="150000"/>
              </a:lnSpc>
            </a:pPr>
            <a:r>
              <a:rPr lang="en-US" sz="1800"/>
              <a:t>Potential reasons why the most preferred traditional rifle photo was selected:</a:t>
            </a:r>
          </a:p>
          <a:p>
            <a:pPr marL="342900" indent="-342900">
              <a:buFont typeface="+mj-lt"/>
              <a:buAutoNum type="arabicPeriod"/>
            </a:pPr>
            <a:r>
              <a:rPr lang="en-US"/>
              <a:t>It features women, </a:t>
            </a:r>
            <a:r>
              <a:rPr lang="en-US">
                <a:effectLst/>
              </a:rPr>
              <a:t>an attribute found to be compelling </a:t>
            </a:r>
            <a:r>
              <a:rPr lang="en-US"/>
              <a:t>in other studies. </a:t>
            </a:r>
            <a:endParaRPr lang="en-US">
              <a:highlight>
                <a:srgbClr val="FFFF00"/>
              </a:highlight>
            </a:endParaRPr>
          </a:p>
          <a:p>
            <a:pPr marL="342900" indent="-342900">
              <a:buFont typeface="+mj-lt"/>
              <a:buAutoNum type="arabicPeriod"/>
            </a:pPr>
            <a:r>
              <a:rPr lang="en-US"/>
              <a:t>The smiles on both people’s faces convey fun.</a:t>
            </a:r>
          </a:p>
          <a:p>
            <a:pPr marL="342900" indent="-342900">
              <a:buFont typeface="+mj-lt"/>
              <a:buAutoNum type="arabicPeriod"/>
            </a:pPr>
            <a:r>
              <a:rPr lang="en-US"/>
              <a:t>The image suggests expert instruction and guidance, contributing to the impression of a safe and welcoming environment. </a:t>
            </a:r>
          </a:p>
          <a:p>
            <a:endParaRPr lang="en-US"/>
          </a:p>
          <a:p>
            <a:r>
              <a:rPr lang="en-US" sz="1800" b="1"/>
              <a:t>Key Takeaway</a:t>
            </a:r>
            <a:r>
              <a:rPr lang="en-US" sz="1800"/>
              <a:t>: This image was overwhelmingly preferred, with nearly three-quarters of all respondents selecting this image. </a:t>
            </a:r>
            <a:r>
              <a:rPr lang="en-US"/>
              <a:t>It may be difficult to improve on this picture when promoting the opportunity to try target shooting with a traditional rifle. </a:t>
            </a:r>
          </a:p>
          <a:p>
            <a:r>
              <a:rPr lang="en-US"/>
              <a:t>								</a:t>
            </a:r>
          </a:p>
          <a:p>
            <a:pPr algn="ctr"/>
            <a:r>
              <a:rPr lang="en-US" i="1"/>
              <a:t>Further details available in the accompanying EXCEL™ results file</a:t>
            </a:r>
          </a:p>
          <a:p>
            <a:pPr lvl="1"/>
            <a:endParaRPr lang="en-US">
              <a:highlight>
                <a:srgbClr val="FFFF00"/>
              </a:highlight>
            </a:endParaRP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10839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8A22-6726-3059-1FDF-40D0CF2385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D62A65-5033-ECEF-7326-2E1CD09DD6E9}"/>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89AF8B32-55D0-508D-F888-079CBE7251FB}"/>
              </a:ext>
            </a:extLst>
          </p:cNvPr>
          <p:cNvGrpSpPr/>
          <p:nvPr/>
        </p:nvGrpSpPr>
        <p:grpSpPr>
          <a:xfrm>
            <a:off x="0" y="5857875"/>
            <a:ext cx="9144000" cy="1000125"/>
            <a:chOff x="0" y="5857875"/>
            <a:chExt cx="9144000" cy="1000125"/>
          </a:xfrm>
        </p:grpSpPr>
        <p:sp>
          <p:nvSpPr>
            <p:cNvPr id="9" name="Rectangle 8">
              <a:extLst>
                <a:ext uri="{FF2B5EF4-FFF2-40B4-BE49-F238E27FC236}">
                  <a16:creationId xmlns:a16="http://schemas.microsoft.com/office/drawing/2014/main" id="{0A224AC1-3CED-58F9-C1DC-32067241ABCF}"/>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E22D2679-5ECE-E890-377E-50BC6E89B2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6" name="Picture 25" descr="A logo of a company&#10;&#10;Description automatically generated">
              <a:extLst>
                <a:ext uri="{FF2B5EF4-FFF2-40B4-BE49-F238E27FC236}">
                  <a16:creationId xmlns:a16="http://schemas.microsoft.com/office/drawing/2014/main" id="{6FACA33C-61A9-34D4-166E-51298AC92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7" name="Picture 26" descr="A close-up of a logo&#10;&#10;Description automatically generated">
              <a:extLst>
                <a:ext uri="{FF2B5EF4-FFF2-40B4-BE49-F238E27FC236}">
                  <a16:creationId xmlns:a16="http://schemas.microsoft.com/office/drawing/2014/main" id="{C7664E82-5750-C257-AE9F-E031C45E12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pic>
        <p:nvPicPr>
          <p:cNvPr id="23" name="Picture 22">
            <a:extLst>
              <a:ext uri="{FF2B5EF4-FFF2-40B4-BE49-F238E27FC236}">
                <a16:creationId xmlns:a16="http://schemas.microsoft.com/office/drawing/2014/main" id="{26D80560-6822-737E-C0D6-1170E2C22E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212" y="1012556"/>
            <a:ext cx="2588896" cy="1819856"/>
          </a:xfrm>
          <a:prstGeom prst="rect">
            <a:avLst/>
          </a:prstGeom>
        </p:spPr>
      </p:pic>
      <p:sp>
        <p:nvSpPr>
          <p:cNvPr id="10" name="object 10">
            <a:extLst>
              <a:ext uri="{FF2B5EF4-FFF2-40B4-BE49-F238E27FC236}">
                <a16:creationId xmlns:a16="http://schemas.microsoft.com/office/drawing/2014/main" id="{171D68EE-D7E4-BF4B-43DF-303BE144334B}"/>
              </a:ext>
            </a:extLst>
          </p:cNvPr>
          <p:cNvSpPr txBox="1"/>
          <p:nvPr/>
        </p:nvSpPr>
        <p:spPr>
          <a:xfrm>
            <a:off x="3674490" y="504456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12%</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a:extLst>
              <a:ext uri="{FF2B5EF4-FFF2-40B4-BE49-F238E27FC236}">
                <a16:creationId xmlns:a16="http://schemas.microsoft.com/office/drawing/2014/main" id="{872A7430-33D3-51D0-ECDE-82BDD605AC01}"/>
              </a:ext>
            </a:extLst>
          </p:cNvPr>
          <p:cNvSpPr txBox="1"/>
          <p:nvPr/>
        </p:nvSpPr>
        <p:spPr>
          <a:xfrm>
            <a:off x="3929634" y="452513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a:extLst>
              <a:ext uri="{FF2B5EF4-FFF2-40B4-BE49-F238E27FC236}">
                <a16:creationId xmlns:a16="http://schemas.microsoft.com/office/drawing/2014/main" id="{C7FFDA3E-48F7-F4A9-FB65-FB89740B58E4}"/>
              </a:ext>
            </a:extLst>
          </p:cNvPr>
          <p:cNvSpPr txBox="1"/>
          <p:nvPr/>
        </p:nvSpPr>
        <p:spPr>
          <a:xfrm>
            <a:off x="3929634" y="4265421"/>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a:extLst>
              <a:ext uri="{FF2B5EF4-FFF2-40B4-BE49-F238E27FC236}">
                <a16:creationId xmlns:a16="http://schemas.microsoft.com/office/drawing/2014/main" id="{7F7F19E3-9566-7476-6531-FCEBDE21A8FC}"/>
              </a:ext>
            </a:extLst>
          </p:cNvPr>
          <p:cNvSpPr txBox="1"/>
          <p:nvPr/>
        </p:nvSpPr>
        <p:spPr>
          <a:xfrm>
            <a:off x="4250563" y="400583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24%</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a:extLst>
              <a:ext uri="{FF2B5EF4-FFF2-40B4-BE49-F238E27FC236}">
                <a16:creationId xmlns:a16="http://schemas.microsoft.com/office/drawing/2014/main" id="{1B2F340B-FC58-4674-DEEB-5CE48065B5C4}"/>
              </a:ext>
            </a:extLst>
          </p:cNvPr>
          <p:cNvSpPr txBox="1"/>
          <p:nvPr/>
        </p:nvSpPr>
        <p:spPr>
          <a:xfrm>
            <a:off x="4269485" y="374611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a:extLst>
              <a:ext uri="{FF2B5EF4-FFF2-40B4-BE49-F238E27FC236}">
                <a16:creationId xmlns:a16="http://schemas.microsoft.com/office/drawing/2014/main" id="{122C2513-B78D-72AF-09B0-6059E4956366}"/>
              </a:ext>
            </a:extLst>
          </p:cNvPr>
          <p:cNvSpPr txBox="1"/>
          <p:nvPr/>
        </p:nvSpPr>
        <p:spPr>
          <a:xfrm>
            <a:off x="4684903" y="348640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33%</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a:extLst>
              <a:ext uri="{FF2B5EF4-FFF2-40B4-BE49-F238E27FC236}">
                <a16:creationId xmlns:a16="http://schemas.microsoft.com/office/drawing/2014/main" id="{B7180110-DA49-4284-8626-99A7D3B65AC2}"/>
              </a:ext>
            </a:extLst>
          </p:cNvPr>
          <p:cNvSpPr txBox="1"/>
          <p:nvPr/>
        </p:nvSpPr>
        <p:spPr>
          <a:xfrm>
            <a:off x="4741545" y="3226384"/>
            <a:ext cx="201930" cy="14668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a:extLst>
              <a:ext uri="{FF2B5EF4-FFF2-40B4-BE49-F238E27FC236}">
                <a16:creationId xmlns:a16="http://schemas.microsoft.com/office/drawing/2014/main" id="{B031A542-CA91-D83F-27C6-9228F2582BCC}"/>
              </a:ext>
            </a:extLst>
          </p:cNvPr>
          <p:cNvSpPr txBox="1"/>
          <p:nvPr/>
        </p:nvSpPr>
        <p:spPr>
          <a:xfrm>
            <a:off x="5713857" y="296735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a:extLst>
              <a:ext uri="{FF2B5EF4-FFF2-40B4-BE49-F238E27FC236}">
                <a16:creationId xmlns:a16="http://schemas.microsoft.com/office/drawing/2014/main" id="{581BA44F-0EF1-9FEC-6517-38A9FFDD8AD8}"/>
              </a:ext>
            </a:extLst>
          </p:cNvPr>
          <p:cNvSpPr txBox="1"/>
          <p:nvPr/>
        </p:nvSpPr>
        <p:spPr>
          <a:xfrm>
            <a:off x="5846190" y="270763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58%</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a:extLst>
              <a:ext uri="{FF2B5EF4-FFF2-40B4-BE49-F238E27FC236}">
                <a16:creationId xmlns:a16="http://schemas.microsoft.com/office/drawing/2014/main" id="{9451B3F9-0AF8-0F47-761A-C6569C21EA89}"/>
              </a:ext>
            </a:extLst>
          </p:cNvPr>
          <p:cNvSpPr txBox="1"/>
          <p:nvPr/>
        </p:nvSpPr>
        <p:spPr>
          <a:xfrm>
            <a:off x="6374638" y="244792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69%</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a:extLst>
              <a:ext uri="{FF2B5EF4-FFF2-40B4-BE49-F238E27FC236}">
                <a16:creationId xmlns:a16="http://schemas.microsoft.com/office/drawing/2014/main" id="{61D973AC-C656-0AD8-B7A4-83B6266B6743}"/>
              </a:ext>
            </a:extLst>
          </p:cNvPr>
          <p:cNvSpPr txBox="1"/>
          <p:nvPr/>
        </p:nvSpPr>
        <p:spPr>
          <a:xfrm>
            <a:off x="7356729" y="2188210"/>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90%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a:extLst>
              <a:ext uri="{FF2B5EF4-FFF2-40B4-BE49-F238E27FC236}">
                <a16:creationId xmlns:a16="http://schemas.microsoft.com/office/drawing/2014/main" id="{F4C37AD7-F905-0C93-5BB5-67F8D50D39AB}"/>
              </a:ext>
            </a:extLst>
          </p:cNvPr>
          <p:cNvSpPr txBox="1"/>
          <p:nvPr/>
        </p:nvSpPr>
        <p:spPr>
          <a:xfrm>
            <a:off x="7775575" y="1928622"/>
            <a:ext cx="25400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0" normalizeH="0" baseline="0" noProof="0">
                <a:ln>
                  <a:noFill/>
                </a:ln>
                <a:solidFill>
                  <a:srgbClr val="FFFFFF"/>
                </a:solidFill>
                <a:effectLst/>
                <a:uLnTx/>
                <a:uFillTx/>
                <a:latin typeface="Calibri"/>
                <a:cs typeface="Calibri"/>
              </a:rPr>
              <a:t>100%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pic>
        <p:nvPicPr>
          <p:cNvPr id="11" name="Picture 10">
            <a:extLst>
              <a:ext uri="{FF2B5EF4-FFF2-40B4-BE49-F238E27FC236}">
                <a16:creationId xmlns:a16="http://schemas.microsoft.com/office/drawing/2014/main" id="{3BFB1698-8EA4-CFF5-FA12-C1264E8869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8831" y="1107413"/>
            <a:ext cx="2455372" cy="1600226"/>
          </a:xfrm>
          <a:prstGeom prst="rect">
            <a:avLst/>
          </a:prstGeom>
        </p:spPr>
      </p:pic>
      <p:sp>
        <p:nvSpPr>
          <p:cNvPr id="4" name="TextBox 3">
            <a:extLst>
              <a:ext uri="{FF2B5EF4-FFF2-40B4-BE49-F238E27FC236}">
                <a16:creationId xmlns:a16="http://schemas.microsoft.com/office/drawing/2014/main" id="{50012ED6-903C-C758-0CA3-C07092C1395C}"/>
              </a:ext>
            </a:extLst>
          </p:cNvPr>
          <p:cNvSpPr txBox="1"/>
          <p:nvPr/>
        </p:nvSpPr>
        <p:spPr>
          <a:xfrm>
            <a:off x="-164968" y="774368"/>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Tied as most-preferred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sp>
        <p:nvSpPr>
          <p:cNvPr id="5" name="TextBox 4">
            <a:extLst>
              <a:ext uri="{FF2B5EF4-FFF2-40B4-BE49-F238E27FC236}">
                <a16:creationId xmlns:a16="http://schemas.microsoft.com/office/drawing/2014/main" id="{A5440176-BAB1-5A6A-1305-D3D3A941688B}"/>
              </a:ext>
            </a:extLst>
          </p:cNvPr>
          <p:cNvSpPr txBox="1"/>
          <p:nvPr/>
        </p:nvSpPr>
        <p:spPr>
          <a:xfrm>
            <a:off x="2832735" y="750946"/>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Tied as most-preferred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sp>
        <p:nvSpPr>
          <p:cNvPr id="6" name="TextBox 5">
            <a:extLst>
              <a:ext uri="{FF2B5EF4-FFF2-40B4-BE49-F238E27FC236}">
                <a16:creationId xmlns:a16="http://schemas.microsoft.com/office/drawing/2014/main" id="{230493B0-36C9-2ACE-9178-682B22DE436A}"/>
              </a:ext>
            </a:extLst>
          </p:cNvPr>
          <p:cNvSpPr txBox="1"/>
          <p:nvPr/>
        </p:nvSpPr>
        <p:spPr>
          <a:xfrm>
            <a:off x="5844368" y="740566"/>
            <a:ext cx="311442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4E5757"/>
                </a:solidFill>
                <a:effectLst/>
                <a:uLnTx/>
                <a:uFillTx/>
                <a:latin typeface="Calibri"/>
              </a:rPr>
              <a:t>Least preferred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E5757"/>
              </a:solidFill>
              <a:effectLst/>
              <a:uLnTx/>
              <a:uFillTx/>
              <a:latin typeface="Calibri"/>
            </a:endParaRPr>
          </a:p>
        </p:txBody>
      </p:sp>
      <p:pic>
        <p:nvPicPr>
          <p:cNvPr id="7" name="Picture 6">
            <a:extLst>
              <a:ext uri="{FF2B5EF4-FFF2-40B4-BE49-F238E27FC236}">
                <a16:creationId xmlns:a16="http://schemas.microsoft.com/office/drawing/2014/main" id="{3CF9D9E3-89EE-9662-D15E-B0811CF99A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0890" y="1113512"/>
            <a:ext cx="2404782" cy="1573342"/>
          </a:xfrm>
          <a:prstGeom prst="rect">
            <a:avLst/>
          </a:prstGeom>
        </p:spPr>
      </p:pic>
      <p:sp>
        <p:nvSpPr>
          <p:cNvPr id="29" name="TextBox 28">
            <a:extLst>
              <a:ext uri="{FF2B5EF4-FFF2-40B4-BE49-F238E27FC236}">
                <a16:creationId xmlns:a16="http://schemas.microsoft.com/office/drawing/2014/main" id="{1A6A6B14-6AC3-AAC8-2128-D9B54C411E06}"/>
              </a:ext>
            </a:extLst>
          </p:cNvPr>
          <p:cNvSpPr txBox="1"/>
          <p:nvPr/>
        </p:nvSpPr>
        <p:spPr>
          <a:xfrm>
            <a:off x="514350" y="153862"/>
            <a:ext cx="813132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10" normalizeH="0" baseline="0" noProof="0">
                <a:ln>
                  <a:noFill/>
                </a:ln>
                <a:solidFill>
                  <a:prstClr val="white"/>
                </a:solidFill>
                <a:effectLst/>
                <a:uLnTx/>
                <a:uFillTx/>
                <a:latin typeface="Calibri"/>
              </a:rPr>
              <a:t>Preferred Imagery – Modern Sporting Rifle</a:t>
            </a:r>
            <a:endParaRPr kumimoji="0" lang="en-US" sz="2800" b="1" i="0" u="none" strike="noStrike" kern="0" cap="none" spc="0" normalizeH="0" baseline="0" noProof="0">
              <a:ln>
                <a:noFill/>
              </a:ln>
              <a:solidFill>
                <a:prstClr val="white"/>
              </a:solidFill>
              <a:effectLst/>
              <a:uLnTx/>
              <a:uFillTx/>
              <a:latin typeface="Calibri"/>
            </a:endParaRPr>
          </a:p>
        </p:txBody>
      </p:sp>
      <p:sp>
        <p:nvSpPr>
          <p:cNvPr id="30" name="Slide Number Placeholder 29">
            <a:extLst>
              <a:ext uri="{FF2B5EF4-FFF2-40B4-BE49-F238E27FC236}">
                <a16:creationId xmlns:a16="http://schemas.microsoft.com/office/drawing/2014/main" id="{4F309970-6C05-2361-8ECF-F7E90F2F2CFA}"/>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rgbClr val="4E5757"/>
              </a:solidFill>
              <a:effectLst/>
              <a:uLnTx/>
              <a:uFillTx/>
            </a:endParaRPr>
          </a:p>
        </p:txBody>
      </p:sp>
      <p:sp>
        <p:nvSpPr>
          <p:cNvPr id="3" name="Text Placeholder 2">
            <a:extLst>
              <a:ext uri="{FF2B5EF4-FFF2-40B4-BE49-F238E27FC236}">
                <a16:creationId xmlns:a16="http://schemas.microsoft.com/office/drawing/2014/main" id="{3A6DD0F5-E2CB-ED75-F19A-9EB48221FD09}"/>
              </a:ext>
            </a:extLst>
          </p:cNvPr>
          <p:cNvSpPr>
            <a:spLocks noGrp="1"/>
          </p:cNvSpPr>
          <p:nvPr>
            <p:ph type="body" idx="1"/>
          </p:nvPr>
        </p:nvSpPr>
        <p:spPr>
          <a:xfrm>
            <a:off x="660546" y="2842276"/>
            <a:ext cx="7985125" cy="4339650"/>
          </a:xfrm>
        </p:spPr>
        <p:txBody>
          <a:bodyPr/>
          <a:lstStyle/>
          <a:p>
            <a:r>
              <a:rPr lang="en-US" dirty="0"/>
              <a:t>Survey respondents were evenly divided between the first two photos.</a:t>
            </a:r>
          </a:p>
          <a:p>
            <a:pPr marL="285750" indent="-285750">
              <a:buFont typeface="Arial" panose="020B0604020202020204" pitchFamily="34" charset="0"/>
              <a:buChar char="•"/>
            </a:pPr>
            <a:r>
              <a:rPr lang="en-US" dirty="0"/>
              <a:t>Both may convey fun (smiling faces) in a controlled environment: a bench at a range in the first image, and the presence of a potential expert in the second.</a:t>
            </a:r>
          </a:p>
          <a:p>
            <a:pPr marL="285750" indent="-285750">
              <a:buFont typeface="Arial" panose="020B0604020202020204" pitchFamily="34" charset="0"/>
              <a:buChar char="•"/>
            </a:pPr>
            <a:r>
              <a:rPr lang="en-US" dirty="0"/>
              <a:t>Older, white, and rural respondents skewed toward the first photo of the single female.</a:t>
            </a:r>
          </a:p>
          <a:p>
            <a:pPr marL="285750" indent="-285750">
              <a:buFont typeface="Arial" panose="020B0604020202020204" pitchFamily="34" charset="0"/>
              <a:buChar char="•"/>
            </a:pPr>
            <a:r>
              <a:rPr lang="en-US" dirty="0"/>
              <a:t>Younger people, non-white participants, and people in small towns preferred the photo showing the couple.</a:t>
            </a:r>
          </a:p>
          <a:p>
            <a:endParaRPr lang="en-US" sz="1200" dirty="0"/>
          </a:p>
          <a:p>
            <a:r>
              <a:rPr lang="en-US" dirty="0"/>
              <a:t>In general, the third photo scored less welcoming than the other two, but only slightly. Rural respondents rated all three images as equally welcoming. </a:t>
            </a:r>
          </a:p>
          <a:p>
            <a:endParaRPr lang="en-US" dirty="0"/>
          </a:p>
          <a:p>
            <a:pPr algn="ctr"/>
            <a:r>
              <a:rPr lang="en-US" i="1" dirty="0"/>
              <a:t>Further details available in the accompanying EXCEL™ results file</a:t>
            </a:r>
          </a:p>
          <a:p>
            <a:pPr lvl="1"/>
            <a:endParaRPr lang="en-US" dirty="0">
              <a:highlight>
                <a:srgbClr val="FFFF00"/>
              </a:highlight>
            </a:endParaRP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25168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67EF00-17BE-DF26-434F-7429141C15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97D61E-5397-FFC4-1AD6-5FDD9CD03DBA}"/>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B3E2B0DD-3E76-4CFB-1DB3-7852D3BC36E5}"/>
              </a:ext>
            </a:extLst>
          </p:cNvPr>
          <p:cNvGrpSpPr/>
          <p:nvPr/>
        </p:nvGrpSpPr>
        <p:grpSpPr>
          <a:xfrm>
            <a:off x="0" y="5857875"/>
            <a:ext cx="9144000" cy="1000125"/>
            <a:chOff x="0" y="5857875"/>
            <a:chExt cx="9144000" cy="1000125"/>
          </a:xfrm>
        </p:grpSpPr>
        <p:sp>
          <p:nvSpPr>
            <p:cNvPr id="6" name="Rectangle 5">
              <a:extLst>
                <a:ext uri="{FF2B5EF4-FFF2-40B4-BE49-F238E27FC236}">
                  <a16:creationId xmlns:a16="http://schemas.microsoft.com/office/drawing/2014/main" id="{FC6294DD-6F03-9D20-BCD5-B878B926B449}"/>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6DB9865-DEB4-7407-A5B0-3B6DD1F39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8" name="Picture 7" descr="A logo of a company&#10;&#10;Description automatically generated">
              <a:extLst>
                <a:ext uri="{FF2B5EF4-FFF2-40B4-BE49-F238E27FC236}">
                  <a16:creationId xmlns:a16="http://schemas.microsoft.com/office/drawing/2014/main" id="{D3208722-B14D-914A-0405-003E1F455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9" name="Picture 8" descr="A close-up of a logo&#10;&#10;Description automatically generated">
              <a:extLst>
                <a:ext uri="{FF2B5EF4-FFF2-40B4-BE49-F238E27FC236}">
                  <a16:creationId xmlns:a16="http://schemas.microsoft.com/office/drawing/2014/main" id="{16A1CE9D-63D7-2C67-27DE-042333B58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 name="object 2">
            <a:extLst>
              <a:ext uri="{FF2B5EF4-FFF2-40B4-BE49-F238E27FC236}">
                <a16:creationId xmlns:a16="http://schemas.microsoft.com/office/drawing/2014/main" id="{E488F10B-15AA-81DB-9E60-1FBFAA0CE244}"/>
              </a:ext>
            </a:extLst>
          </p:cNvPr>
          <p:cNvSpPr txBox="1">
            <a:spLocks noGrp="1"/>
          </p:cNvSpPr>
          <p:nvPr>
            <p:ph type="title"/>
          </p:nvPr>
        </p:nvSpPr>
        <p:spPr>
          <a:xfrm>
            <a:off x="572922" y="184284"/>
            <a:ext cx="7998156" cy="444994"/>
          </a:xfrm>
          <a:prstGeom prst="rect">
            <a:avLst/>
          </a:prstGeom>
        </p:spPr>
        <p:txBody>
          <a:bodyPr vert="horz" wrap="square" lIns="0" tIns="13970" rIns="0" bIns="0" rtlCol="0">
            <a:spAutoFit/>
          </a:bodyPr>
          <a:lstStyle/>
          <a:p>
            <a:pPr marL="2240915" algn="l">
              <a:lnSpc>
                <a:spcPct val="100000"/>
              </a:lnSpc>
              <a:spcBef>
                <a:spcPts val="110"/>
              </a:spcBef>
            </a:pPr>
            <a:r>
              <a:rPr lang="en-US" spc="-10">
                <a:solidFill>
                  <a:schemeClr val="bg1"/>
                </a:solidFill>
              </a:rPr>
              <a:t>        Associations</a:t>
            </a:r>
            <a:endParaRPr spc="-10">
              <a:solidFill>
                <a:schemeClr val="bg1"/>
              </a:solidFill>
            </a:endParaRPr>
          </a:p>
        </p:txBody>
      </p:sp>
      <p:sp>
        <p:nvSpPr>
          <p:cNvPr id="10" name="object 10">
            <a:extLst>
              <a:ext uri="{FF2B5EF4-FFF2-40B4-BE49-F238E27FC236}">
                <a16:creationId xmlns:a16="http://schemas.microsoft.com/office/drawing/2014/main" id="{BFEC7815-A67D-E5E2-DFA7-38BE6BBCEBAB}"/>
              </a:ext>
            </a:extLst>
          </p:cNvPr>
          <p:cNvSpPr txBox="1"/>
          <p:nvPr/>
        </p:nvSpPr>
        <p:spPr>
          <a:xfrm>
            <a:off x="3674490" y="504456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12%</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a:extLst>
              <a:ext uri="{FF2B5EF4-FFF2-40B4-BE49-F238E27FC236}">
                <a16:creationId xmlns:a16="http://schemas.microsoft.com/office/drawing/2014/main" id="{5DF70A0C-FC58-48B6-6D06-2CD9C6D97AFC}"/>
              </a:ext>
            </a:extLst>
          </p:cNvPr>
          <p:cNvSpPr txBox="1"/>
          <p:nvPr/>
        </p:nvSpPr>
        <p:spPr>
          <a:xfrm>
            <a:off x="3863466" y="4784851"/>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16%</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a:extLst>
              <a:ext uri="{FF2B5EF4-FFF2-40B4-BE49-F238E27FC236}">
                <a16:creationId xmlns:a16="http://schemas.microsoft.com/office/drawing/2014/main" id="{6C3DEE6B-7925-873C-0956-EE146C3C011C}"/>
              </a:ext>
            </a:extLst>
          </p:cNvPr>
          <p:cNvSpPr txBox="1"/>
          <p:nvPr/>
        </p:nvSpPr>
        <p:spPr>
          <a:xfrm>
            <a:off x="3929634" y="4525136"/>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a:extLst>
              <a:ext uri="{FF2B5EF4-FFF2-40B4-BE49-F238E27FC236}">
                <a16:creationId xmlns:a16="http://schemas.microsoft.com/office/drawing/2014/main" id="{9D5FB62B-1CE4-86AA-FCBC-6829CAC4CEAF}"/>
              </a:ext>
            </a:extLst>
          </p:cNvPr>
          <p:cNvSpPr txBox="1"/>
          <p:nvPr/>
        </p:nvSpPr>
        <p:spPr>
          <a:xfrm>
            <a:off x="3929634" y="4265421"/>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17%</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a:extLst>
              <a:ext uri="{FF2B5EF4-FFF2-40B4-BE49-F238E27FC236}">
                <a16:creationId xmlns:a16="http://schemas.microsoft.com/office/drawing/2014/main" id="{F526C77B-3859-514D-281C-735F45F5092B}"/>
              </a:ext>
            </a:extLst>
          </p:cNvPr>
          <p:cNvSpPr txBox="1"/>
          <p:nvPr/>
        </p:nvSpPr>
        <p:spPr>
          <a:xfrm>
            <a:off x="4250563" y="400583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24%</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a:extLst>
              <a:ext uri="{FF2B5EF4-FFF2-40B4-BE49-F238E27FC236}">
                <a16:creationId xmlns:a16="http://schemas.microsoft.com/office/drawing/2014/main" id="{62ADD5AF-72B9-0A17-09E0-5A7F56992D9C}"/>
              </a:ext>
            </a:extLst>
          </p:cNvPr>
          <p:cNvSpPr txBox="1"/>
          <p:nvPr/>
        </p:nvSpPr>
        <p:spPr>
          <a:xfrm>
            <a:off x="4269485" y="374611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25%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a:extLst>
              <a:ext uri="{FF2B5EF4-FFF2-40B4-BE49-F238E27FC236}">
                <a16:creationId xmlns:a16="http://schemas.microsoft.com/office/drawing/2014/main" id="{A898D637-26BA-4957-F3C4-6BAACF45EE04}"/>
              </a:ext>
            </a:extLst>
          </p:cNvPr>
          <p:cNvSpPr txBox="1"/>
          <p:nvPr/>
        </p:nvSpPr>
        <p:spPr>
          <a:xfrm>
            <a:off x="4684903" y="3486403"/>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33%</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a:extLst>
              <a:ext uri="{FF2B5EF4-FFF2-40B4-BE49-F238E27FC236}">
                <a16:creationId xmlns:a16="http://schemas.microsoft.com/office/drawing/2014/main" id="{C7206850-F79A-16B9-7419-657C7A46AA0F}"/>
              </a:ext>
            </a:extLst>
          </p:cNvPr>
          <p:cNvSpPr txBox="1"/>
          <p:nvPr/>
        </p:nvSpPr>
        <p:spPr>
          <a:xfrm>
            <a:off x="4741545" y="3226384"/>
            <a:ext cx="201930" cy="14668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35%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a:extLst>
              <a:ext uri="{FF2B5EF4-FFF2-40B4-BE49-F238E27FC236}">
                <a16:creationId xmlns:a16="http://schemas.microsoft.com/office/drawing/2014/main" id="{575F23C2-4362-0DCA-A89D-89128296C2AF}"/>
              </a:ext>
            </a:extLst>
          </p:cNvPr>
          <p:cNvSpPr txBox="1"/>
          <p:nvPr/>
        </p:nvSpPr>
        <p:spPr>
          <a:xfrm>
            <a:off x="5713857" y="296735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55%</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a:extLst>
              <a:ext uri="{FF2B5EF4-FFF2-40B4-BE49-F238E27FC236}">
                <a16:creationId xmlns:a16="http://schemas.microsoft.com/office/drawing/2014/main" id="{6A0429A9-823E-0F1E-A96C-74AD10F679C1}"/>
              </a:ext>
            </a:extLst>
          </p:cNvPr>
          <p:cNvSpPr txBox="1"/>
          <p:nvPr/>
        </p:nvSpPr>
        <p:spPr>
          <a:xfrm>
            <a:off x="5846190" y="2707639"/>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58%</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a:extLst>
              <a:ext uri="{FF2B5EF4-FFF2-40B4-BE49-F238E27FC236}">
                <a16:creationId xmlns:a16="http://schemas.microsoft.com/office/drawing/2014/main" id="{CF027C1C-7F82-5667-DC86-C27C2B93AC5B}"/>
              </a:ext>
            </a:extLst>
          </p:cNvPr>
          <p:cNvSpPr txBox="1"/>
          <p:nvPr/>
        </p:nvSpPr>
        <p:spPr>
          <a:xfrm>
            <a:off x="6374638" y="2447925"/>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69%</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a:extLst>
              <a:ext uri="{FF2B5EF4-FFF2-40B4-BE49-F238E27FC236}">
                <a16:creationId xmlns:a16="http://schemas.microsoft.com/office/drawing/2014/main" id="{539E20F6-C9D4-F7AB-53B5-38FA87EA4D00}"/>
              </a:ext>
            </a:extLst>
          </p:cNvPr>
          <p:cNvSpPr txBox="1"/>
          <p:nvPr/>
        </p:nvSpPr>
        <p:spPr>
          <a:xfrm>
            <a:off x="7356729" y="2188210"/>
            <a:ext cx="20193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5" normalizeH="0" baseline="0" noProof="0">
                <a:ln>
                  <a:noFill/>
                </a:ln>
                <a:solidFill>
                  <a:srgbClr val="FFFFFF"/>
                </a:solidFill>
                <a:effectLst/>
                <a:uLnTx/>
                <a:uFillTx/>
                <a:latin typeface="Calibri"/>
                <a:cs typeface="Calibri"/>
              </a:rPr>
              <a:t>90%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a:extLst>
              <a:ext uri="{FF2B5EF4-FFF2-40B4-BE49-F238E27FC236}">
                <a16:creationId xmlns:a16="http://schemas.microsoft.com/office/drawing/2014/main" id="{68AB5AD5-6199-0344-0463-59945BD905EB}"/>
              </a:ext>
            </a:extLst>
          </p:cNvPr>
          <p:cNvSpPr txBox="1"/>
          <p:nvPr/>
        </p:nvSpPr>
        <p:spPr>
          <a:xfrm>
            <a:off x="7775575" y="1928622"/>
            <a:ext cx="254000" cy="14668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800" b="0" i="0" u="none" strike="noStrike" kern="0" cap="none" spc="-20" normalizeH="0" baseline="0" noProof="0">
                <a:ln>
                  <a:noFill/>
                </a:ln>
                <a:solidFill>
                  <a:srgbClr val="FFFFFF"/>
                </a:solidFill>
                <a:effectLst/>
                <a:uLnTx/>
                <a:uFillTx/>
                <a:latin typeface="Calibri"/>
                <a:cs typeface="Calibri"/>
              </a:rPr>
              <a:t>100%</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3" name="Slide Number Placeholder 22">
            <a:extLst>
              <a:ext uri="{FF2B5EF4-FFF2-40B4-BE49-F238E27FC236}">
                <a16:creationId xmlns:a16="http://schemas.microsoft.com/office/drawing/2014/main" id="{222BE75D-2733-DED0-E7D9-BFF6D265EE70}"/>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rgbClr val="4E5757"/>
              </a:solidFill>
              <a:effectLst/>
              <a:uLnTx/>
              <a:uFillTx/>
            </a:endParaRPr>
          </a:p>
        </p:txBody>
      </p:sp>
      <p:sp>
        <p:nvSpPr>
          <p:cNvPr id="24" name="Text Placeholder 2">
            <a:extLst>
              <a:ext uri="{FF2B5EF4-FFF2-40B4-BE49-F238E27FC236}">
                <a16:creationId xmlns:a16="http://schemas.microsoft.com/office/drawing/2014/main" id="{96E5CA62-93CC-0B8E-5D23-1A2CA5A72742}"/>
              </a:ext>
            </a:extLst>
          </p:cNvPr>
          <p:cNvSpPr>
            <a:spLocks noGrp="1"/>
          </p:cNvSpPr>
          <p:nvPr>
            <p:ph type="body" idx="1"/>
          </p:nvPr>
        </p:nvSpPr>
        <p:spPr>
          <a:xfrm>
            <a:off x="537083" y="1473601"/>
            <a:ext cx="7985125" cy="4708981"/>
          </a:xfrm>
        </p:spPr>
        <p:txBody>
          <a:bodyPr/>
          <a:lstStyle/>
          <a:p>
            <a:r>
              <a:rPr lang="en-US"/>
              <a:t>‘Associations’ are when one or more photos are shown to rate strongly together. These photos can be used together within promotions to build extra rapport with the target audience.</a:t>
            </a:r>
          </a:p>
          <a:p>
            <a:endParaRPr lang="en-US"/>
          </a:p>
          <a:p>
            <a:pPr marL="285750" indent="-285750">
              <a:buFont typeface="Arial" panose="020B0604020202020204" pitchFamily="34" charset="0"/>
              <a:buChar char="•"/>
            </a:pPr>
            <a:r>
              <a:rPr lang="en-US"/>
              <a:t>Top-level associations seen in the photos include:  </a:t>
            </a:r>
          </a:p>
          <a:p>
            <a:pPr marL="742950" lvl="1" indent="-285750">
              <a:buFont typeface="Arial" panose="020B0604020202020204" pitchFamily="34" charset="0"/>
              <a:buChar char="•"/>
            </a:pPr>
            <a:r>
              <a:rPr lang="en-US"/>
              <a:t>Those that show more than one person.</a:t>
            </a:r>
          </a:p>
          <a:p>
            <a:pPr marL="742950" lvl="1" indent="-285750">
              <a:buFont typeface="Arial" panose="020B0604020202020204" pitchFamily="34" charset="0"/>
              <a:buChar char="•"/>
            </a:pPr>
            <a:r>
              <a:rPr lang="en-US"/>
              <a:t>One of the photos will show positive facial expressions. </a:t>
            </a:r>
          </a:p>
          <a:p>
            <a:pPr marL="742950" lvl="1" indent="-285750">
              <a:buFont typeface="Arial" panose="020B0604020202020204" pitchFamily="34" charset="0"/>
              <a:buChar char="•"/>
            </a:pPr>
            <a:r>
              <a:rPr lang="en-US"/>
              <a:t>At least one of all the association combinations features a woman.</a:t>
            </a:r>
          </a:p>
          <a:p>
            <a:pPr marL="1200150" lvl="2" indent="-285750">
              <a:buFont typeface="Arial" panose="020B0604020202020204" pitchFamily="34" charset="0"/>
              <a:buChar char="•"/>
            </a:pPr>
            <a:r>
              <a:rPr lang="en-US"/>
              <a:t>None of the most associated photos are exclusively of men, indicating that a mix of genders will result in a better response from the new shooter demographic.</a:t>
            </a:r>
          </a:p>
          <a:p>
            <a:pPr lvl="2"/>
            <a:endParaRPr lang="en-US"/>
          </a:p>
          <a:p>
            <a:pPr lvl="1"/>
            <a:endParaRPr lang="en-US"/>
          </a:p>
          <a:p>
            <a:pPr lvl="1"/>
            <a:endParaRPr lang="en-US">
              <a:highlight>
                <a:srgbClr val="FFFF00"/>
              </a:highlight>
            </a:endParaRP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16146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43000" y="834395"/>
            <a:ext cx="5358486" cy="6322998"/>
          </a:xfrm>
          <a:prstGeom prst="rect">
            <a:avLst/>
          </a:prstGeom>
        </p:spPr>
        <p:txBody>
          <a:bodyPr vert="horz" wrap="square" lIns="0" tIns="13447" rIns="0" bIns="0" rtlCol="0">
            <a:spAutoFit/>
          </a:bodyPr>
          <a:lstStyle/>
          <a:p>
            <a:pPr marL="11206">
              <a:spcAft>
                <a:spcPts val="600"/>
              </a:spcAft>
            </a:pPr>
            <a:r>
              <a:rPr lang="en-US" sz="1600" b="1">
                <a:solidFill>
                  <a:srgbClr val="4E5757"/>
                </a:solidFill>
                <a:latin typeface="Calibri"/>
                <a:cs typeface="Calibri"/>
              </a:rPr>
              <a:t>Key Takeaways</a:t>
            </a:r>
          </a:p>
          <a:p>
            <a:pPr marL="11206">
              <a:spcAft>
                <a:spcPts val="600"/>
              </a:spcAft>
            </a:pPr>
            <a:r>
              <a:rPr lang="en-US" sz="1600" b="1">
                <a:solidFill>
                  <a:srgbClr val="4E5757"/>
                </a:solidFill>
                <a:latin typeface="Calibri"/>
                <a:cs typeface="Calibri"/>
              </a:rPr>
              <a:t>Purpose</a:t>
            </a:r>
          </a:p>
          <a:p>
            <a:pPr marL="11206">
              <a:spcAft>
                <a:spcPts val="600"/>
              </a:spcAft>
            </a:pPr>
            <a:r>
              <a:rPr lang="en-US" sz="1600" b="1">
                <a:solidFill>
                  <a:srgbClr val="4E5757"/>
                </a:solidFill>
                <a:latin typeface="Calibri"/>
                <a:cs typeface="Calibri"/>
              </a:rPr>
              <a:t>Methods</a:t>
            </a:r>
          </a:p>
          <a:p>
            <a:pPr marL="11206">
              <a:spcAft>
                <a:spcPts val="600"/>
              </a:spcAft>
            </a:pPr>
            <a:r>
              <a:rPr lang="en-US" sz="1600" b="1">
                <a:solidFill>
                  <a:srgbClr val="4E5757"/>
                </a:solidFill>
                <a:latin typeface="Calibri"/>
                <a:cs typeface="Calibri"/>
              </a:rPr>
              <a:t>Participation Interest, Motivations, &amp; Barriers</a:t>
            </a:r>
            <a:endParaRPr lang="en-US" sz="1600">
              <a:solidFill>
                <a:srgbClr val="4E5757"/>
              </a:solidFill>
              <a:latin typeface="Calibri"/>
              <a:cs typeface="Calibri"/>
            </a:endParaRPr>
          </a:p>
          <a:p>
            <a:pPr marL="182656" indent="-171450">
              <a:spcAft>
                <a:spcPts val="600"/>
              </a:spcAft>
              <a:buFont typeface="Arial" panose="020B0604020202020204" pitchFamily="34" charset="0"/>
              <a:buChar char="•"/>
            </a:pPr>
            <a:r>
              <a:rPr lang="en-US" sz="1400" spc="-9">
                <a:solidFill>
                  <a:srgbClr val="4E5757"/>
                </a:solidFill>
                <a:latin typeface="Calibri"/>
                <a:cs typeface="Calibri"/>
              </a:rPr>
              <a:t>Interest Levels</a:t>
            </a:r>
          </a:p>
          <a:p>
            <a:pPr marL="182656" indent="-171450">
              <a:spcAft>
                <a:spcPts val="600"/>
              </a:spcAft>
              <a:buFont typeface="Arial" panose="020B0604020202020204" pitchFamily="34" charset="0"/>
              <a:buChar char="•"/>
            </a:pPr>
            <a:r>
              <a:rPr lang="en-US" sz="1400" spc="-9">
                <a:solidFill>
                  <a:srgbClr val="4E5757"/>
                </a:solidFill>
                <a:latin typeface="Calibri"/>
                <a:cs typeface="Calibri"/>
              </a:rPr>
              <a:t>Motivations</a:t>
            </a:r>
          </a:p>
          <a:p>
            <a:pPr marL="182656" indent="-171450">
              <a:spcAft>
                <a:spcPts val="600"/>
              </a:spcAft>
              <a:buFont typeface="Arial" panose="020B0604020202020204" pitchFamily="34" charset="0"/>
              <a:buChar char="•"/>
            </a:pPr>
            <a:r>
              <a:rPr lang="en-US" sz="1400" spc="-9">
                <a:solidFill>
                  <a:srgbClr val="4E5757"/>
                </a:solidFill>
                <a:latin typeface="Calibri"/>
                <a:cs typeface="Calibri"/>
              </a:rPr>
              <a:t>Barriers</a:t>
            </a:r>
          </a:p>
          <a:p>
            <a:pPr marL="11206">
              <a:spcAft>
                <a:spcPts val="600"/>
              </a:spcAft>
            </a:pPr>
            <a:r>
              <a:rPr lang="en-US" sz="1600" b="1" spc="-9">
                <a:solidFill>
                  <a:srgbClr val="4E5757"/>
                </a:solidFill>
                <a:latin typeface="Calibri"/>
                <a:cs typeface="Calibri"/>
              </a:rPr>
              <a:t>Preferred Imagery &amp; Messaging</a:t>
            </a:r>
          </a:p>
          <a:p>
            <a:pPr marL="296956" indent="-285750">
              <a:spcAft>
                <a:spcPts val="600"/>
              </a:spcAft>
              <a:buFont typeface="Arial" panose="020B0604020202020204" pitchFamily="34" charset="0"/>
              <a:buChar char="•"/>
            </a:pPr>
            <a:r>
              <a:rPr lang="en-US" sz="1400" spc="-9">
                <a:solidFill>
                  <a:srgbClr val="4E5757"/>
                </a:solidFill>
                <a:latin typeface="Calibri"/>
                <a:cs typeface="Calibri"/>
              </a:rPr>
              <a:t>Imagery Introduction</a:t>
            </a:r>
          </a:p>
          <a:p>
            <a:pPr marL="296956" indent="-285750">
              <a:spcAft>
                <a:spcPts val="600"/>
              </a:spcAft>
              <a:buFont typeface="Arial" panose="020B0604020202020204" pitchFamily="34" charset="0"/>
              <a:buChar char="•"/>
            </a:pPr>
            <a:r>
              <a:rPr lang="en-US" sz="1400" spc="-9">
                <a:solidFill>
                  <a:srgbClr val="4E5757"/>
                </a:solidFill>
                <a:latin typeface="Calibri"/>
                <a:cs typeface="Calibri"/>
              </a:rPr>
              <a:t>Shotgun</a:t>
            </a:r>
          </a:p>
          <a:p>
            <a:pPr marL="296956" indent="-285750">
              <a:spcAft>
                <a:spcPts val="600"/>
              </a:spcAft>
              <a:buFont typeface="Arial" panose="020B0604020202020204" pitchFamily="34" charset="0"/>
              <a:buChar char="•"/>
            </a:pPr>
            <a:r>
              <a:rPr lang="en-US" sz="1400" spc="-9">
                <a:solidFill>
                  <a:srgbClr val="4E5757"/>
                </a:solidFill>
                <a:latin typeface="Calibri"/>
                <a:cs typeface="Calibri"/>
              </a:rPr>
              <a:t>Handgun</a:t>
            </a:r>
          </a:p>
          <a:p>
            <a:pPr marL="296956" indent="-285750">
              <a:spcAft>
                <a:spcPts val="600"/>
              </a:spcAft>
              <a:buFont typeface="Arial" panose="020B0604020202020204" pitchFamily="34" charset="0"/>
              <a:buChar char="•"/>
            </a:pPr>
            <a:r>
              <a:rPr lang="en-US" sz="1400" spc="-9">
                <a:solidFill>
                  <a:srgbClr val="4E5757"/>
                </a:solidFill>
                <a:latin typeface="Calibri"/>
                <a:cs typeface="Calibri"/>
              </a:rPr>
              <a:t>Rifle (Traditional)</a:t>
            </a:r>
          </a:p>
          <a:p>
            <a:pPr marL="296956" indent="-285750">
              <a:spcAft>
                <a:spcPts val="600"/>
              </a:spcAft>
              <a:buFont typeface="Arial" panose="020B0604020202020204" pitchFamily="34" charset="0"/>
              <a:buChar char="•"/>
            </a:pPr>
            <a:r>
              <a:rPr lang="en-US" sz="1400" spc="-9">
                <a:solidFill>
                  <a:srgbClr val="4E5757"/>
                </a:solidFill>
                <a:latin typeface="Calibri"/>
                <a:cs typeface="Calibri"/>
              </a:rPr>
              <a:t>Modern Sporting Rifle</a:t>
            </a:r>
          </a:p>
          <a:p>
            <a:pPr marL="296956" indent="-285750">
              <a:spcAft>
                <a:spcPts val="600"/>
              </a:spcAft>
              <a:buFont typeface="Arial" panose="020B0604020202020204" pitchFamily="34" charset="0"/>
              <a:buChar char="•"/>
            </a:pPr>
            <a:r>
              <a:rPr lang="en-US" sz="1400" spc="-9">
                <a:solidFill>
                  <a:srgbClr val="4E5757"/>
                </a:solidFill>
                <a:latin typeface="Calibri"/>
                <a:cs typeface="Calibri"/>
              </a:rPr>
              <a:t>Associations</a:t>
            </a:r>
          </a:p>
          <a:p>
            <a:pPr marL="11206">
              <a:spcAft>
                <a:spcPts val="600"/>
              </a:spcAft>
            </a:pPr>
            <a:r>
              <a:rPr lang="en-US" sz="1600" b="1">
                <a:solidFill>
                  <a:srgbClr val="4E5757"/>
                </a:solidFill>
                <a:latin typeface="Calibri"/>
                <a:cs typeface="Calibri"/>
              </a:rPr>
              <a:t>Range &amp; Firearm Preferences</a:t>
            </a:r>
          </a:p>
          <a:p>
            <a:pPr marL="182656" indent="-171450">
              <a:spcAft>
                <a:spcPts val="600"/>
              </a:spcAft>
              <a:buFont typeface="Arial" panose="020B0604020202020204" pitchFamily="34" charset="0"/>
              <a:buChar char="•"/>
            </a:pPr>
            <a:r>
              <a:rPr lang="en-US" sz="1400" spc="-9">
                <a:solidFill>
                  <a:srgbClr val="4E5757"/>
                </a:solidFill>
                <a:latin typeface="Calibri"/>
                <a:cs typeface="Calibri"/>
              </a:rPr>
              <a:t>Promotions &amp; Information</a:t>
            </a:r>
          </a:p>
          <a:p>
            <a:pPr marL="182656" indent="-171450">
              <a:spcAft>
                <a:spcPts val="600"/>
              </a:spcAft>
              <a:buFont typeface="Arial" panose="020B0604020202020204" pitchFamily="34" charset="0"/>
              <a:buChar char="•"/>
            </a:pPr>
            <a:r>
              <a:rPr lang="en-US" sz="1400" spc="-9">
                <a:solidFill>
                  <a:srgbClr val="4E5757"/>
                </a:solidFill>
                <a:latin typeface="Calibri"/>
                <a:cs typeface="Calibri"/>
              </a:rPr>
              <a:t>Services</a:t>
            </a:r>
          </a:p>
          <a:p>
            <a:pPr marL="182656" indent="-171450">
              <a:spcAft>
                <a:spcPts val="600"/>
              </a:spcAft>
              <a:buFont typeface="Arial" panose="020B0604020202020204" pitchFamily="34" charset="0"/>
              <a:buChar char="•"/>
            </a:pPr>
            <a:r>
              <a:rPr lang="en-US" sz="1400" spc="-9">
                <a:solidFill>
                  <a:srgbClr val="4E5757"/>
                </a:solidFill>
                <a:latin typeface="Calibri"/>
                <a:cs typeface="Calibri"/>
              </a:rPr>
              <a:t>Amenities</a:t>
            </a:r>
          </a:p>
          <a:p>
            <a:pPr marL="11206">
              <a:spcAft>
                <a:spcPts val="600"/>
              </a:spcAft>
            </a:pPr>
            <a:r>
              <a:rPr lang="en-US" sz="1600" b="1" spc="-9">
                <a:solidFill>
                  <a:srgbClr val="4E5757"/>
                </a:solidFill>
                <a:latin typeface="Calibri"/>
                <a:cs typeface="Calibri"/>
              </a:rPr>
              <a:t>Second Amendment</a:t>
            </a:r>
          </a:p>
          <a:p>
            <a:pPr marL="11206">
              <a:spcAft>
                <a:spcPts val="600"/>
              </a:spcAft>
            </a:pPr>
            <a:r>
              <a:rPr lang="en-US" sz="1600" b="1" spc="-9">
                <a:solidFill>
                  <a:srgbClr val="4E5757"/>
                </a:solidFill>
                <a:latin typeface="Calibri"/>
                <a:cs typeface="Calibri"/>
              </a:rPr>
              <a:t>For more Information</a:t>
            </a:r>
            <a:endParaRPr lang="en-US" sz="1400" spc="-9">
              <a:solidFill>
                <a:srgbClr val="4E5757"/>
              </a:solidFill>
              <a:latin typeface="Calibri"/>
              <a:cs typeface="Calibri"/>
            </a:endParaRPr>
          </a:p>
          <a:p>
            <a:pPr marL="182656" indent="-171450">
              <a:spcAft>
                <a:spcPts val="600"/>
              </a:spcAft>
              <a:buFont typeface="Arial" panose="020B0604020202020204" pitchFamily="34" charset="0"/>
              <a:buChar char="•"/>
            </a:pPr>
            <a:endParaRPr lang="en-US" sz="1400" spc="-9">
              <a:solidFill>
                <a:srgbClr val="4E5757"/>
              </a:solidFill>
              <a:latin typeface="Calibri"/>
              <a:cs typeface="Calibri"/>
            </a:endParaRPr>
          </a:p>
        </p:txBody>
      </p:sp>
      <p:sp>
        <p:nvSpPr>
          <p:cNvPr id="11" name="object 11"/>
          <p:cNvSpPr txBox="1"/>
          <p:nvPr/>
        </p:nvSpPr>
        <p:spPr>
          <a:xfrm>
            <a:off x="6781800" y="834395"/>
            <a:ext cx="228600" cy="6030610"/>
          </a:xfrm>
          <a:prstGeom prst="rect">
            <a:avLst/>
          </a:prstGeom>
        </p:spPr>
        <p:txBody>
          <a:bodyPr vert="horz" wrap="square" lIns="0" tIns="13447" rIns="0" bIns="0" rtlCol="0">
            <a:spAutoFit/>
          </a:bodyPr>
          <a:lstStyle/>
          <a:p>
            <a:pPr algn="r">
              <a:spcAft>
                <a:spcPts val="600"/>
              </a:spcAft>
            </a:pPr>
            <a:r>
              <a:rPr lang="en-US" sz="1600" b="1" spc="-44">
                <a:solidFill>
                  <a:srgbClr val="4E5757"/>
                </a:solidFill>
                <a:latin typeface="Calibri"/>
                <a:cs typeface="Calibri"/>
              </a:rPr>
              <a:t>3</a:t>
            </a:r>
            <a:endParaRPr sz="1600">
              <a:solidFill>
                <a:srgbClr val="4E5757"/>
              </a:solidFill>
              <a:latin typeface="Calibri"/>
              <a:cs typeface="Calibri"/>
            </a:endParaRPr>
          </a:p>
          <a:p>
            <a:pPr algn="r">
              <a:spcAft>
                <a:spcPts val="600"/>
              </a:spcAft>
            </a:pPr>
            <a:r>
              <a:rPr lang="en-US" sz="1600" b="1">
                <a:solidFill>
                  <a:srgbClr val="4E5757"/>
                </a:solidFill>
                <a:latin typeface="Calibri"/>
                <a:cs typeface="Calibri"/>
              </a:rPr>
              <a:t>5</a:t>
            </a:r>
            <a:endParaRPr sz="1600" b="1">
              <a:solidFill>
                <a:srgbClr val="4E5757"/>
              </a:solidFill>
              <a:latin typeface="Calibri"/>
              <a:cs typeface="Calibri"/>
            </a:endParaRPr>
          </a:p>
          <a:p>
            <a:pPr algn="r">
              <a:spcAft>
                <a:spcPts val="600"/>
              </a:spcAft>
            </a:pPr>
            <a:r>
              <a:rPr lang="en-US" sz="1600" b="1" spc="-44">
                <a:solidFill>
                  <a:srgbClr val="4E5757"/>
                </a:solidFill>
                <a:latin typeface="Calibri"/>
                <a:cs typeface="Calibri"/>
              </a:rPr>
              <a:t>7</a:t>
            </a:r>
          </a:p>
          <a:p>
            <a:pPr algn="r">
              <a:spcAft>
                <a:spcPts val="600"/>
              </a:spcAft>
            </a:pPr>
            <a:r>
              <a:rPr lang="en-US" sz="1600" b="1" spc="-44">
                <a:solidFill>
                  <a:srgbClr val="4E5757"/>
                </a:solidFill>
                <a:latin typeface="Calibri"/>
                <a:cs typeface="Calibri"/>
              </a:rPr>
              <a:t>9</a:t>
            </a:r>
          </a:p>
          <a:p>
            <a:pPr algn="r">
              <a:spcAft>
                <a:spcPts val="600"/>
              </a:spcAft>
            </a:pPr>
            <a:r>
              <a:rPr lang="en-US" sz="1400" spc="-44">
                <a:solidFill>
                  <a:srgbClr val="4E5757"/>
                </a:solidFill>
                <a:latin typeface="Calibri"/>
                <a:cs typeface="Calibri"/>
              </a:rPr>
              <a:t>10</a:t>
            </a:r>
          </a:p>
          <a:p>
            <a:pPr algn="r">
              <a:spcAft>
                <a:spcPts val="600"/>
              </a:spcAft>
            </a:pPr>
            <a:r>
              <a:rPr lang="en-US" sz="1400" spc="-44">
                <a:solidFill>
                  <a:srgbClr val="4E5757"/>
                </a:solidFill>
                <a:latin typeface="Calibri"/>
                <a:cs typeface="Calibri"/>
              </a:rPr>
              <a:t>11</a:t>
            </a:r>
          </a:p>
          <a:p>
            <a:pPr algn="r">
              <a:spcAft>
                <a:spcPts val="600"/>
              </a:spcAft>
            </a:pPr>
            <a:r>
              <a:rPr lang="en-US" sz="1400" spc="-44">
                <a:solidFill>
                  <a:srgbClr val="4E5757"/>
                </a:solidFill>
                <a:latin typeface="Calibri"/>
                <a:cs typeface="Calibri"/>
              </a:rPr>
              <a:t>12</a:t>
            </a:r>
          </a:p>
          <a:p>
            <a:pPr algn="r">
              <a:spcAft>
                <a:spcPts val="600"/>
              </a:spcAft>
            </a:pPr>
            <a:r>
              <a:rPr lang="en-US" sz="1600" b="1" spc="-44">
                <a:solidFill>
                  <a:srgbClr val="4E5757"/>
                </a:solidFill>
                <a:latin typeface="Calibri"/>
                <a:cs typeface="Calibri"/>
              </a:rPr>
              <a:t>13</a:t>
            </a:r>
          </a:p>
          <a:p>
            <a:pPr algn="r">
              <a:spcAft>
                <a:spcPts val="600"/>
              </a:spcAft>
            </a:pPr>
            <a:r>
              <a:rPr lang="en-US" sz="1400" spc="-44">
                <a:solidFill>
                  <a:srgbClr val="4E5757"/>
                </a:solidFill>
                <a:latin typeface="Calibri"/>
                <a:cs typeface="Calibri"/>
              </a:rPr>
              <a:t>14</a:t>
            </a:r>
          </a:p>
          <a:p>
            <a:pPr algn="r">
              <a:spcAft>
                <a:spcPts val="600"/>
              </a:spcAft>
            </a:pPr>
            <a:r>
              <a:rPr lang="en-US" sz="1400" spc="-44">
                <a:solidFill>
                  <a:srgbClr val="4E5757"/>
                </a:solidFill>
                <a:latin typeface="Calibri"/>
                <a:cs typeface="Calibri"/>
              </a:rPr>
              <a:t>15</a:t>
            </a:r>
          </a:p>
          <a:p>
            <a:pPr algn="r">
              <a:spcAft>
                <a:spcPts val="600"/>
              </a:spcAft>
            </a:pPr>
            <a:r>
              <a:rPr lang="en-US" sz="1400" spc="-44">
                <a:solidFill>
                  <a:srgbClr val="4E5757"/>
                </a:solidFill>
                <a:latin typeface="Calibri"/>
                <a:cs typeface="Calibri"/>
              </a:rPr>
              <a:t>16</a:t>
            </a:r>
          </a:p>
          <a:p>
            <a:pPr algn="r">
              <a:spcAft>
                <a:spcPts val="600"/>
              </a:spcAft>
            </a:pPr>
            <a:r>
              <a:rPr lang="en-US" sz="1400" spc="-44">
                <a:solidFill>
                  <a:srgbClr val="4E5757"/>
                </a:solidFill>
                <a:latin typeface="Calibri"/>
                <a:cs typeface="Calibri"/>
              </a:rPr>
              <a:t>17</a:t>
            </a:r>
          </a:p>
          <a:p>
            <a:pPr algn="r">
              <a:spcAft>
                <a:spcPts val="600"/>
              </a:spcAft>
            </a:pPr>
            <a:r>
              <a:rPr lang="en-US" sz="1400" spc="-44">
                <a:solidFill>
                  <a:srgbClr val="4E5757"/>
                </a:solidFill>
                <a:latin typeface="Calibri"/>
                <a:cs typeface="Calibri"/>
              </a:rPr>
              <a:t>18</a:t>
            </a:r>
          </a:p>
          <a:p>
            <a:pPr algn="r">
              <a:spcAft>
                <a:spcPts val="600"/>
              </a:spcAft>
            </a:pPr>
            <a:r>
              <a:rPr lang="en-US" sz="1400" spc="-44">
                <a:solidFill>
                  <a:srgbClr val="4E5757"/>
                </a:solidFill>
                <a:latin typeface="Calibri"/>
                <a:cs typeface="Calibri"/>
              </a:rPr>
              <a:t>19</a:t>
            </a:r>
          </a:p>
          <a:p>
            <a:pPr algn="r">
              <a:spcAft>
                <a:spcPts val="600"/>
              </a:spcAft>
            </a:pPr>
            <a:r>
              <a:rPr lang="en-US" sz="1600" b="1" spc="-44">
                <a:solidFill>
                  <a:srgbClr val="4E5757"/>
                </a:solidFill>
                <a:latin typeface="Calibri"/>
                <a:cs typeface="Calibri"/>
              </a:rPr>
              <a:t>20</a:t>
            </a:r>
          </a:p>
          <a:p>
            <a:pPr algn="r">
              <a:spcAft>
                <a:spcPts val="600"/>
              </a:spcAft>
            </a:pPr>
            <a:r>
              <a:rPr lang="en-US" sz="1400" spc="-44">
                <a:solidFill>
                  <a:srgbClr val="4E5757"/>
                </a:solidFill>
                <a:latin typeface="Calibri"/>
                <a:cs typeface="Calibri"/>
              </a:rPr>
              <a:t>21</a:t>
            </a:r>
          </a:p>
          <a:p>
            <a:pPr algn="r">
              <a:spcAft>
                <a:spcPts val="600"/>
              </a:spcAft>
            </a:pPr>
            <a:r>
              <a:rPr lang="en-US" sz="1400" spc="-44">
                <a:solidFill>
                  <a:srgbClr val="4E5757"/>
                </a:solidFill>
                <a:latin typeface="Calibri"/>
                <a:cs typeface="Calibri"/>
              </a:rPr>
              <a:t>22</a:t>
            </a:r>
          </a:p>
          <a:p>
            <a:pPr algn="r">
              <a:spcAft>
                <a:spcPts val="600"/>
              </a:spcAft>
            </a:pPr>
            <a:r>
              <a:rPr lang="en-US" sz="1400" spc="-44">
                <a:solidFill>
                  <a:srgbClr val="4E5757"/>
                </a:solidFill>
                <a:latin typeface="Calibri"/>
                <a:cs typeface="Calibri"/>
              </a:rPr>
              <a:t>24</a:t>
            </a:r>
          </a:p>
          <a:p>
            <a:pPr algn="r">
              <a:spcAft>
                <a:spcPts val="600"/>
              </a:spcAft>
            </a:pPr>
            <a:r>
              <a:rPr lang="en-US" sz="1600" b="1" spc="-44">
                <a:solidFill>
                  <a:srgbClr val="4E5757"/>
                </a:solidFill>
                <a:latin typeface="Calibri"/>
                <a:cs typeface="Calibri"/>
              </a:rPr>
              <a:t>25</a:t>
            </a:r>
          </a:p>
          <a:p>
            <a:pPr algn="r">
              <a:spcAft>
                <a:spcPts val="600"/>
              </a:spcAft>
            </a:pPr>
            <a:r>
              <a:rPr lang="en-US" sz="1600" b="1" spc="-44">
                <a:solidFill>
                  <a:srgbClr val="4E5757"/>
                </a:solidFill>
                <a:latin typeface="Calibri"/>
                <a:cs typeface="Calibri"/>
              </a:rPr>
              <a:t>27</a:t>
            </a:r>
            <a:endParaRPr lang="en-US" sz="1400" spc="-44">
              <a:solidFill>
                <a:srgbClr val="4E5757"/>
              </a:solidFill>
              <a:latin typeface="Calibri"/>
              <a:cs typeface="Calibri"/>
            </a:endParaRPr>
          </a:p>
        </p:txBody>
      </p:sp>
      <p:sp>
        <p:nvSpPr>
          <p:cNvPr id="2" name="Slide Number Placeholder 1">
            <a:extLst>
              <a:ext uri="{FF2B5EF4-FFF2-40B4-BE49-F238E27FC236}">
                <a16:creationId xmlns:a16="http://schemas.microsoft.com/office/drawing/2014/main" id="{12BFA2D9-CF47-D44D-FBFF-671B45A1B9ED}"/>
              </a:ext>
            </a:extLst>
          </p:cNvPr>
          <p:cNvSpPr>
            <a:spLocks noGrp="1"/>
          </p:cNvSpPr>
          <p:nvPr>
            <p:ph type="sldNum" sz="quarter" idx="7"/>
          </p:nvPr>
        </p:nvSpPr>
        <p:spPr/>
        <p:txBody>
          <a:bodyPr/>
          <a:lstStyle/>
          <a:p>
            <a:fld id="{B6F15528-21DE-4FAA-801E-634DDDAF4B2B}" type="slidenum">
              <a:rPr lang="en-US" smtClean="0">
                <a:solidFill>
                  <a:srgbClr val="4E5757"/>
                </a:solidFill>
              </a:rPr>
              <a:t>2</a:t>
            </a:fld>
            <a:endParaRPr lang="en-US">
              <a:solidFill>
                <a:srgbClr val="4E5757"/>
              </a:solidFill>
            </a:endParaRPr>
          </a:p>
        </p:txBody>
      </p:sp>
      <p:sp>
        <p:nvSpPr>
          <p:cNvPr id="3" name="Rectangle 2">
            <a:extLst>
              <a:ext uri="{FF2B5EF4-FFF2-40B4-BE49-F238E27FC236}">
                <a16:creationId xmlns:a16="http://schemas.microsoft.com/office/drawing/2014/main" id="{168611DE-6E9D-2621-E81E-982E515AFF6D}"/>
              </a:ext>
            </a:extLst>
          </p:cNvPr>
          <p:cNvSpPr/>
          <p:nvPr/>
        </p:nvSpPr>
        <p:spPr>
          <a:xfrm>
            <a:off x="-1677" y="153850"/>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2E5040-FDD1-2BC9-FAFC-1773B512D005}"/>
              </a:ext>
            </a:extLst>
          </p:cNvPr>
          <p:cNvSpPr txBox="1"/>
          <p:nvPr/>
        </p:nvSpPr>
        <p:spPr>
          <a:xfrm>
            <a:off x="1825228" y="72259"/>
            <a:ext cx="5493544" cy="707886"/>
          </a:xfrm>
          <a:prstGeom prst="rect">
            <a:avLst/>
          </a:prstGeom>
          <a:noFill/>
        </p:spPr>
        <p:txBody>
          <a:bodyPr wrap="square" lIns="91440" tIns="45720" rIns="91440" bIns="45720" anchor="t">
            <a:spAutoFit/>
          </a:bodyPr>
          <a:lstStyle/>
          <a:p>
            <a:pPr algn="ctr"/>
            <a:r>
              <a:rPr lang="en-US" sz="4000" b="1">
                <a:solidFill>
                  <a:schemeClr val="bg1"/>
                </a:solidFill>
                <a:latin typeface="Calibri"/>
                <a:ea typeface="Calibri"/>
                <a:cs typeface="Calibri"/>
              </a:rPr>
              <a:t> TABLE OF CONTENTS</a:t>
            </a:r>
            <a:endParaRPr lang="en-US" sz="4000">
              <a:solidFill>
                <a:schemeClr val="bg1"/>
              </a:solidFill>
              <a:latin typeface="Calibri"/>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object 2"/>
          <p:cNvPicPr/>
          <p:nvPr/>
        </p:nvPicPr>
        <p:blipFill>
          <a:blip r:embed="rId2" cstate="print">
            <a:alphaModFix amt="60000"/>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5A26F774-7886-3E46-85C7-175E8B775EEA}"/>
              </a:ext>
            </a:extLst>
          </p:cNvPr>
          <p:cNvSpPr txBox="1"/>
          <p:nvPr/>
        </p:nvSpPr>
        <p:spPr>
          <a:xfrm>
            <a:off x="898635" y="2957665"/>
            <a:ext cx="7344354" cy="3171423"/>
          </a:xfrm>
          <a:prstGeom prst="rect">
            <a:avLst/>
          </a:prstGeom>
        </p:spPr>
        <p:txBody>
          <a:bodyPr vert="horz" lIns="91440" tIns="45720" rIns="91440" bIns="45720" rtlCol="0">
            <a:normAutofit/>
          </a:bodyPr>
          <a:lstStyle/>
          <a:p>
            <a:pPr marL="285750" indent="-228600" algn="l" rtl="0">
              <a:lnSpc>
                <a:spcPct val="90000"/>
              </a:lnSpc>
              <a:spcAft>
                <a:spcPts val="600"/>
              </a:spcAft>
              <a:buFont typeface="Arial" panose="020B0604020202020204" pitchFamily="34" charset="0"/>
              <a:buChar char="•"/>
            </a:pPr>
            <a:endParaRPr lang="en-US" sz="1700" b="1" kern="1200">
              <a:solidFill>
                <a:srgbClr val="FFFFFF"/>
              </a:solidFill>
              <a:latin typeface="+mn-lt"/>
              <a:ea typeface="+mn-ea"/>
              <a:cs typeface="+mn-cs"/>
            </a:endParaRPr>
          </a:p>
          <a:p>
            <a:pPr marL="285750" indent="-228600" algn="l" rtl="0">
              <a:lnSpc>
                <a:spcPct val="90000"/>
              </a:lnSpc>
              <a:spcAft>
                <a:spcPts val="600"/>
              </a:spcAft>
              <a:buFont typeface="Arial" panose="020B0604020202020204" pitchFamily="34" charset="0"/>
              <a:buChar char="•"/>
            </a:pPr>
            <a:endParaRPr lang="en-US" sz="1700" b="1" kern="1200">
              <a:solidFill>
                <a:srgbClr val="FFFFFF"/>
              </a:solidFill>
              <a:latin typeface="+mn-lt"/>
              <a:ea typeface="+mn-ea"/>
              <a:cs typeface="+mn-cs"/>
            </a:endParaRPr>
          </a:p>
        </p:txBody>
      </p:sp>
      <p:grpSp>
        <p:nvGrpSpPr>
          <p:cNvPr id="7" name="Group 6">
            <a:extLst>
              <a:ext uri="{FF2B5EF4-FFF2-40B4-BE49-F238E27FC236}">
                <a16:creationId xmlns:a16="http://schemas.microsoft.com/office/drawing/2014/main" id="{635BF2A3-D284-CD03-1D01-F8B1126F5111}"/>
              </a:ext>
            </a:extLst>
          </p:cNvPr>
          <p:cNvGrpSpPr/>
          <p:nvPr/>
        </p:nvGrpSpPr>
        <p:grpSpPr>
          <a:xfrm>
            <a:off x="0" y="5857875"/>
            <a:ext cx="9144000" cy="1000125"/>
            <a:chOff x="0" y="5857875"/>
            <a:chExt cx="9144000" cy="1000125"/>
          </a:xfrm>
        </p:grpSpPr>
        <p:sp>
          <p:nvSpPr>
            <p:cNvPr id="8" name="Rectangle 7">
              <a:extLst>
                <a:ext uri="{FF2B5EF4-FFF2-40B4-BE49-F238E27FC236}">
                  <a16:creationId xmlns:a16="http://schemas.microsoft.com/office/drawing/2014/main" id="{A881FFC6-8A50-993B-573C-472751FBAD9A}"/>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AEC980D5-2374-50F8-5FDF-73DA6DA25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0" name="Picture 9" descr="A logo of a company&#10;&#10;Description automatically generated">
              <a:extLst>
                <a:ext uri="{FF2B5EF4-FFF2-40B4-BE49-F238E27FC236}">
                  <a16:creationId xmlns:a16="http://schemas.microsoft.com/office/drawing/2014/main" id="{D060C1EA-867A-4A31-1290-84264EBF9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1" name="Picture 10" descr="A close-up of a logo&#10;&#10;Description automatically generated">
              <a:extLst>
                <a:ext uri="{FF2B5EF4-FFF2-40B4-BE49-F238E27FC236}">
                  <a16:creationId xmlns:a16="http://schemas.microsoft.com/office/drawing/2014/main" id="{DDDC3CB6-FF74-9F04-7144-74968B519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5" name="Slide Number Placeholder 14">
            <a:extLst>
              <a:ext uri="{FF2B5EF4-FFF2-40B4-BE49-F238E27FC236}">
                <a16:creationId xmlns:a16="http://schemas.microsoft.com/office/drawing/2014/main" id="{44884E29-4C62-910B-E3A8-FED5310F7CF0}"/>
              </a:ext>
            </a:extLst>
          </p:cNvPr>
          <p:cNvSpPr>
            <a:spLocks noGrp="1"/>
          </p:cNvSpPr>
          <p:nvPr>
            <p:ph type="sldNum" sz="quarter" idx="7"/>
          </p:nvPr>
        </p:nvSpPr>
        <p:spPr/>
        <p:txBody>
          <a:bodyPr/>
          <a:lstStyle/>
          <a:p>
            <a:fld id="{B6F15528-21DE-4FAA-801E-634DDDAF4B2B}" type="slidenum">
              <a:rPr lang="en-US" smtClean="0"/>
              <a:pPr/>
              <a:t>20</a:t>
            </a:fld>
            <a:endParaRPr lang="en-US"/>
          </a:p>
        </p:txBody>
      </p:sp>
      <p:sp>
        <p:nvSpPr>
          <p:cNvPr id="16" name="object 3">
            <a:extLst>
              <a:ext uri="{FF2B5EF4-FFF2-40B4-BE49-F238E27FC236}">
                <a16:creationId xmlns:a16="http://schemas.microsoft.com/office/drawing/2014/main" id="{54D3DA33-1762-25AF-A878-5C7AD63689CB}"/>
              </a:ext>
            </a:extLst>
          </p:cNvPr>
          <p:cNvSpPr txBox="1">
            <a:spLocks/>
          </p:cNvSpPr>
          <p:nvPr/>
        </p:nvSpPr>
        <p:spPr>
          <a:xfrm>
            <a:off x="412540" y="4859375"/>
            <a:ext cx="8318921" cy="916438"/>
          </a:xfrm>
          <a:prstGeom prst="rect">
            <a:avLst/>
          </a:prstGeom>
        </p:spPr>
        <p:txBody>
          <a:bodyPr vert="horz" wrap="square" lIns="91440" tIns="45720" rIns="91440" bIns="45720" rtlCol="0" anchor="b">
            <a:noAutofit/>
          </a:bodyPr>
          <a:lstStyle>
            <a:lvl1pPr>
              <a:defRPr sz="2800" b="1" i="0">
                <a:solidFill>
                  <a:srgbClr val="4F5657"/>
                </a:solidFill>
                <a:latin typeface="Calibri"/>
                <a:ea typeface="+mj-ea"/>
                <a:cs typeface="Calibri"/>
              </a:defRPr>
            </a:lvl1pPr>
          </a:lstStyle>
          <a:p>
            <a:pPr marL="12700" algn="ctr" rtl="0">
              <a:lnSpc>
                <a:spcPct val="90000"/>
              </a:lnSpc>
              <a:spcBef>
                <a:spcPct val="0"/>
              </a:spcBef>
            </a:pPr>
            <a:r>
              <a:rPr lang="en-US" sz="4600" kern="1200" spc="-10">
                <a:solidFill>
                  <a:srgbClr val="FFFFFF"/>
                </a:solidFill>
              </a:rPr>
              <a:t>RANGE &amp; FIREARM PREFERENCES</a:t>
            </a:r>
            <a:endParaRPr lang="en-US" sz="4600" kern="1200">
              <a:solidFill>
                <a:srgbClr val="FFFFFF"/>
              </a:solidFill>
              <a:latin typeface="+mj-l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92D31-8F80-555B-F623-B422AD22EF3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D87FCFC-0AC6-6360-1672-A9187F27F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DD1760-2308-FB82-EF5C-2E5555B3B3D4}"/>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092EDA-ADE8-EB38-24C2-CF6A42268B19}"/>
              </a:ext>
            </a:extLst>
          </p:cNvPr>
          <p:cNvSpPr txBox="1"/>
          <p:nvPr/>
        </p:nvSpPr>
        <p:spPr>
          <a:xfrm>
            <a:off x="226313" y="831578"/>
            <a:ext cx="8915400" cy="4662815"/>
          </a:xfrm>
          <a:prstGeom prst="rect">
            <a:avLst/>
          </a:prstGeom>
          <a:noFill/>
        </p:spPr>
        <p:txBody>
          <a:bodyPr wrap="square" lIns="91440" tIns="45720" rIns="91440" bIns="45720" anchor="t">
            <a:spAutoFit/>
          </a:bodyPr>
          <a:lstStyle/>
          <a:p>
            <a:pPr>
              <a:spcAft>
                <a:spcPts val="600"/>
              </a:spcAft>
            </a:pPr>
            <a:r>
              <a:rPr lang="en-US" sz="1600">
                <a:solidFill>
                  <a:srgbClr val="4E5757"/>
                </a:solidFill>
                <a:latin typeface="+mn-lt"/>
              </a:rPr>
              <a:t>Strategies to attract new shooters before they ever set foot on your range:</a:t>
            </a:r>
          </a:p>
          <a:p>
            <a:pPr marL="285750" indent="-285750">
              <a:spcAft>
                <a:spcPts val="600"/>
              </a:spcAft>
              <a:buFont typeface="Arial" panose="020B0604020202020204" pitchFamily="34" charset="0"/>
              <a:buChar char="•"/>
            </a:pPr>
            <a:r>
              <a:rPr lang="en-US" sz="1600">
                <a:solidFill>
                  <a:srgbClr val="4E5757"/>
                </a:solidFill>
                <a:latin typeface="+mn-lt"/>
              </a:rPr>
              <a:t>Promote safety and beginner support in all communications, including rules and procedures to ensure safety and special staffing, events, equipment, instructions, promotions and other resources available  to beginners. </a:t>
            </a:r>
          </a:p>
          <a:p>
            <a:pPr marL="285750" indent="-285750">
              <a:spcAft>
                <a:spcPts val="600"/>
              </a:spcAft>
              <a:buFont typeface="Arial" panose="020B0604020202020204" pitchFamily="34" charset="0"/>
              <a:buChar char="•"/>
            </a:pPr>
            <a:r>
              <a:rPr lang="en-US" sz="1600">
                <a:solidFill>
                  <a:srgbClr val="4E5757"/>
                </a:solidFill>
                <a:latin typeface="+mn-lt"/>
              </a:rPr>
              <a:t>Potential new shooters need to know what to expect and what’s expected of new and experienced shooters BEFORE they will decide to visit a range.  </a:t>
            </a:r>
          </a:p>
          <a:p>
            <a:pPr marL="285750" indent="-285750">
              <a:spcAft>
                <a:spcPts val="600"/>
              </a:spcAft>
              <a:buFont typeface="Arial" panose="020B0604020202020204" pitchFamily="34" charset="0"/>
              <a:buChar char="•"/>
            </a:pPr>
            <a:r>
              <a:rPr lang="en-US" sz="1600">
                <a:solidFill>
                  <a:srgbClr val="4E5757"/>
                </a:solidFill>
                <a:latin typeface="+mn-lt"/>
              </a:rPr>
              <a:t>Search engines like Google and Bing were selected by all audiences as the number one source of information when researching ranges to visit, followed by friends/family/word of mouth.</a:t>
            </a:r>
          </a:p>
          <a:p>
            <a:pPr marL="285750" indent="-285750">
              <a:spcAft>
                <a:spcPts val="600"/>
              </a:spcAft>
              <a:buFont typeface="Arial" panose="020B0604020202020204" pitchFamily="34" charset="0"/>
              <a:buChar char="•"/>
            </a:pPr>
            <a:r>
              <a:rPr lang="en-US" sz="1600">
                <a:solidFill>
                  <a:srgbClr val="4E5757"/>
                </a:solidFill>
                <a:effectLst/>
                <a:latin typeface="Calibri" panose="020F0502020204030204" pitchFamily="34" charset="0"/>
                <a:ea typeface="Calibri" panose="020F0502020204030204" pitchFamily="34" charset="0"/>
                <a:cs typeface="Arial" panose="020B0604020202020204" pitchFamily="34" charset="0"/>
              </a:rPr>
              <a:t>When asked what information they would like to know about a range BEFORE visiting, six topics emerged. Be sure to address these in your promotions: </a:t>
            </a:r>
          </a:p>
          <a:p>
            <a:pPr marL="1143000" marR="0" lvl="2" indent="-228600">
              <a:buFont typeface="Wingdings" panose="05000000000000000000" pitchFamily="2" charset="2"/>
              <a:buChar char=""/>
            </a:pPr>
            <a:r>
              <a:rPr lang="en-US" sz="1600">
                <a:solidFill>
                  <a:srgbClr val="4E5757"/>
                </a:solidFill>
                <a:effectLst/>
                <a:latin typeface="Calibri" panose="020F0502020204030204" pitchFamily="34" charset="0"/>
                <a:ea typeface="Calibri" panose="020F0502020204030204" pitchFamily="34" charset="0"/>
                <a:cs typeface="Arial" panose="020B0604020202020204" pitchFamily="34" charset="0"/>
              </a:rPr>
              <a:t>Safety standards and practices</a:t>
            </a:r>
          </a:p>
          <a:p>
            <a:pPr marL="1143000" marR="0" lvl="2" indent="-228600">
              <a:buFont typeface="Wingdings" panose="05000000000000000000" pitchFamily="2" charset="2"/>
              <a:buChar char=""/>
            </a:pPr>
            <a:r>
              <a:rPr lang="en-US" sz="1600">
                <a:solidFill>
                  <a:srgbClr val="4E5757"/>
                </a:solidFill>
                <a:effectLst/>
                <a:latin typeface="Calibri" panose="020F0502020204030204" pitchFamily="34" charset="0"/>
                <a:ea typeface="Calibri" panose="020F0502020204030204" pitchFamily="34" charset="0"/>
                <a:cs typeface="Arial" panose="020B0604020202020204" pitchFamily="34" charset="0"/>
              </a:rPr>
              <a:t>Are they welcoming and supportive towards beginners?</a:t>
            </a:r>
          </a:p>
          <a:p>
            <a:pPr marL="1143000" marR="0" lvl="2" indent="-228600">
              <a:buFont typeface="Wingdings" panose="05000000000000000000" pitchFamily="2" charset="2"/>
              <a:buChar char=""/>
            </a:pPr>
            <a:r>
              <a:rPr lang="en-US" sz="1600">
                <a:solidFill>
                  <a:srgbClr val="4E5757"/>
                </a:solidFill>
                <a:effectLst/>
                <a:latin typeface="Calibri" panose="020F0502020204030204" pitchFamily="34" charset="0"/>
                <a:ea typeface="Calibri" panose="020F0502020204030204" pitchFamily="34" charset="0"/>
                <a:cs typeface="Arial" panose="020B0604020202020204" pitchFamily="34" charset="0"/>
              </a:rPr>
              <a:t>Are expert advisors or instructors available?</a:t>
            </a:r>
          </a:p>
          <a:p>
            <a:pPr marL="1143000" marR="0" lvl="2" indent="-228600">
              <a:buFont typeface="Wingdings" panose="05000000000000000000" pitchFamily="2" charset="2"/>
              <a:buChar char=""/>
            </a:pPr>
            <a:r>
              <a:rPr lang="en-US" sz="1600">
                <a:solidFill>
                  <a:srgbClr val="4E5757"/>
                </a:solidFill>
                <a:effectLst/>
                <a:latin typeface="Calibri" panose="020F0502020204030204" pitchFamily="34" charset="0"/>
                <a:ea typeface="Times New Roman" panose="02020603050405020304" pitchFamily="18" charset="0"/>
                <a:cs typeface="Segoe UI" panose="020B0502040204020203" pitchFamily="34" charset="0"/>
              </a:rPr>
              <a:t>Are firearms, safety gear, and ammunition available for rent/purchase?</a:t>
            </a:r>
            <a:endParaRPr lang="en-US" sz="1600">
              <a:solidFill>
                <a:srgbClr val="4E5757"/>
              </a:solidFill>
              <a:effectLst/>
              <a:latin typeface="Times New Roman" panose="02020603050405020304" pitchFamily="18" charset="0"/>
              <a:ea typeface="Times New Roman" panose="02020603050405020304" pitchFamily="18" charset="0"/>
            </a:endParaRPr>
          </a:p>
          <a:p>
            <a:pPr marL="1143000" marR="0" lvl="2" indent="-228600">
              <a:buFont typeface="Wingdings" panose="05000000000000000000" pitchFamily="2" charset="2"/>
              <a:buChar char=""/>
            </a:pPr>
            <a:r>
              <a:rPr lang="en-US" sz="1600">
                <a:solidFill>
                  <a:srgbClr val="4E5757"/>
                </a:solidFill>
                <a:effectLst/>
                <a:latin typeface="Calibri" panose="020F0502020204030204" pitchFamily="34" charset="0"/>
                <a:ea typeface="Times New Roman" panose="02020603050405020304" pitchFamily="18" charset="0"/>
                <a:cs typeface="Segoe UI" panose="020B0502040204020203" pitchFamily="34" charset="0"/>
              </a:rPr>
              <a:t>The types of target shooting activities offered (handgun, </a:t>
            </a:r>
            <a:r>
              <a:rPr lang="en-US" sz="1600" err="1">
                <a:solidFill>
                  <a:srgbClr val="4E5757"/>
                </a:solidFill>
                <a:effectLst/>
                <a:latin typeface="Calibri" panose="020F0502020204030204" pitchFamily="34" charset="0"/>
                <a:ea typeface="Times New Roman" panose="02020603050405020304" pitchFamily="18" charset="0"/>
                <a:cs typeface="Segoe UI" panose="020B0502040204020203" pitchFamily="34" charset="0"/>
              </a:rPr>
              <a:t>airgun</a:t>
            </a:r>
            <a:r>
              <a:rPr lang="en-US" sz="1600">
                <a:solidFill>
                  <a:srgbClr val="4E5757"/>
                </a:solidFill>
                <a:effectLst/>
                <a:latin typeface="Calibri" panose="020F0502020204030204" pitchFamily="34" charset="0"/>
                <a:ea typeface="Times New Roman" panose="02020603050405020304" pitchFamily="18" charset="0"/>
                <a:cs typeface="Segoe UI" panose="020B0502040204020203" pitchFamily="34" charset="0"/>
              </a:rPr>
              <a:t>, rifle, interactive vs. paper targets)</a:t>
            </a:r>
            <a:endParaRPr lang="en-US" sz="1600">
              <a:solidFill>
                <a:srgbClr val="4E5757"/>
              </a:solidFill>
              <a:effectLst/>
              <a:latin typeface="Times New Roman" panose="02020603050405020304" pitchFamily="18" charset="0"/>
              <a:ea typeface="Times New Roman" panose="02020603050405020304" pitchFamily="18" charset="0"/>
            </a:endParaRPr>
          </a:p>
          <a:p>
            <a:pPr marL="1143000" marR="0" lvl="2" indent="-228600">
              <a:buFont typeface="Wingdings" panose="05000000000000000000" pitchFamily="2" charset="2"/>
              <a:buChar char=""/>
            </a:pPr>
            <a:r>
              <a:rPr lang="en-US" sz="1600">
                <a:solidFill>
                  <a:srgbClr val="4E5757"/>
                </a:solidFill>
                <a:effectLst/>
                <a:latin typeface="Calibri" panose="020F0502020204030204" pitchFamily="34" charset="0"/>
                <a:ea typeface="Times New Roman" panose="02020603050405020304" pitchFamily="18" charset="0"/>
                <a:cs typeface="Segoe UI" panose="020B0502040204020203" pitchFamily="34" charset="0"/>
              </a:rPr>
              <a:t>Is the range indoors or outdoors?</a:t>
            </a:r>
            <a:endParaRPr lang="en-US" sz="1600">
              <a:solidFill>
                <a:srgbClr val="4E5757"/>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DF243FFC-5B03-7188-49D4-A1C1A9FB3A32}"/>
              </a:ext>
            </a:extLst>
          </p:cNvPr>
          <p:cNvGrpSpPr/>
          <p:nvPr/>
        </p:nvGrpSpPr>
        <p:grpSpPr>
          <a:xfrm>
            <a:off x="0" y="5857875"/>
            <a:ext cx="9144000" cy="1000125"/>
            <a:chOff x="0" y="5857875"/>
            <a:chExt cx="9144000" cy="1000125"/>
          </a:xfrm>
        </p:grpSpPr>
        <p:sp>
          <p:nvSpPr>
            <p:cNvPr id="8" name="Rectangle 7">
              <a:extLst>
                <a:ext uri="{FF2B5EF4-FFF2-40B4-BE49-F238E27FC236}">
                  <a16:creationId xmlns:a16="http://schemas.microsoft.com/office/drawing/2014/main" id="{A3B08149-1782-F898-93BC-AA72BFF37A4E}"/>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2B64367-09A3-F81F-967F-5B7F498A90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0" name="Picture 9" descr="A logo of a company&#10;&#10;Description automatically generated">
              <a:extLst>
                <a:ext uri="{FF2B5EF4-FFF2-40B4-BE49-F238E27FC236}">
                  <a16:creationId xmlns:a16="http://schemas.microsoft.com/office/drawing/2014/main" id="{120613C9-B2D3-0234-2015-0DACD3378D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1" name="Picture 10" descr="A close-up of a logo&#10;&#10;Description automatically generated">
              <a:extLst>
                <a:ext uri="{FF2B5EF4-FFF2-40B4-BE49-F238E27FC236}">
                  <a16:creationId xmlns:a16="http://schemas.microsoft.com/office/drawing/2014/main" id="{DE928B26-9E6D-B876-2AEE-B711A7C17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5" name="TextBox 14">
            <a:extLst>
              <a:ext uri="{FF2B5EF4-FFF2-40B4-BE49-F238E27FC236}">
                <a16:creationId xmlns:a16="http://schemas.microsoft.com/office/drawing/2014/main" id="{61DCADB4-F5B5-3943-F73A-C9F2A1E5FD65}"/>
              </a:ext>
            </a:extLst>
          </p:cNvPr>
          <p:cNvSpPr txBox="1"/>
          <p:nvPr/>
        </p:nvSpPr>
        <p:spPr>
          <a:xfrm>
            <a:off x="2039890" y="144281"/>
            <a:ext cx="5091112" cy="523220"/>
          </a:xfrm>
          <a:prstGeom prst="rect">
            <a:avLst/>
          </a:prstGeom>
          <a:noFill/>
        </p:spPr>
        <p:txBody>
          <a:bodyPr wrap="square">
            <a:spAutoFit/>
          </a:bodyPr>
          <a:lstStyle/>
          <a:p>
            <a:pPr algn="ctr"/>
            <a:r>
              <a:rPr lang="en-US" sz="2800" b="1" kern="1200">
                <a:solidFill>
                  <a:schemeClr val="bg1"/>
                </a:solidFill>
                <a:latin typeface="+mj-lt"/>
                <a:cs typeface="+mj-cs"/>
              </a:rPr>
              <a:t>Information</a:t>
            </a:r>
            <a:endParaRPr lang="en-US" sz="2800" b="1">
              <a:solidFill>
                <a:schemeClr val="bg1"/>
              </a:solidFill>
            </a:endParaRPr>
          </a:p>
        </p:txBody>
      </p:sp>
      <p:sp>
        <p:nvSpPr>
          <p:cNvPr id="16" name="Slide Number Placeholder 15">
            <a:extLst>
              <a:ext uri="{FF2B5EF4-FFF2-40B4-BE49-F238E27FC236}">
                <a16:creationId xmlns:a16="http://schemas.microsoft.com/office/drawing/2014/main" id="{8C7BF31E-2C16-09F0-A7A8-1A24AE36CA71}"/>
              </a:ext>
            </a:extLst>
          </p:cNvPr>
          <p:cNvSpPr>
            <a:spLocks noGrp="1"/>
          </p:cNvSpPr>
          <p:nvPr>
            <p:ph type="sldNum" sz="quarter" idx="7"/>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95314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6DC6B5-E98B-7B44-3676-236DFCA6D43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03F455C-5126-CCB8-3D71-0300936C9760}"/>
              </a:ext>
            </a:extLst>
          </p:cNvPr>
          <p:cNvSpPr txBox="1"/>
          <p:nvPr/>
        </p:nvSpPr>
        <p:spPr>
          <a:xfrm>
            <a:off x="114300" y="767179"/>
            <a:ext cx="8915400" cy="5139869"/>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600" dirty="0">
                <a:solidFill>
                  <a:srgbClr val="4E5757"/>
                </a:solidFill>
                <a:latin typeface="+mn-lt"/>
              </a:rPr>
              <a:t>Every demographic group chose “A beginner deal that includes everything I'll need” or “A special beginner event for first-time shooters only” as their top two most preferred promotions that might encourage them to visit a range.</a:t>
            </a:r>
          </a:p>
          <a:p>
            <a:pPr marL="285750" indent="-285750">
              <a:spcAft>
                <a:spcPts val="600"/>
              </a:spcAft>
              <a:buFont typeface="Arial" panose="020B0604020202020204" pitchFamily="34" charset="0"/>
              <a:buChar char="•"/>
            </a:pPr>
            <a:r>
              <a:rPr lang="en-US" sz="1600" dirty="0">
                <a:solidFill>
                  <a:srgbClr val="4E5757"/>
                </a:solidFill>
                <a:latin typeface="+mn-lt"/>
              </a:rPr>
              <a:t>Offer incentives for your new customers to return with a friend and motivate them to talk positively about their first-time experience at your range. </a:t>
            </a:r>
          </a:p>
          <a:p>
            <a:pPr marL="285750" indent="-285750">
              <a:spcAft>
                <a:spcPts val="600"/>
              </a:spcAft>
              <a:buFont typeface="Arial" panose="020B0604020202020204" pitchFamily="34" charset="0"/>
              <a:buChar char="•"/>
            </a:pPr>
            <a:r>
              <a:rPr lang="en-US" sz="1600" dirty="0">
                <a:solidFill>
                  <a:srgbClr val="4E5757"/>
                </a:solidFill>
                <a:latin typeface="+mn-lt"/>
              </a:rPr>
              <a:t>Host special range days for beginners and two-for-one specials to bring friends and family along.</a:t>
            </a:r>
          </a:p>
          <a:p>
            <a:pPr marL="285750" indent="-285750">
              <a:spcAft>
                <a:spcPts val="600"/>
              </a:spcAft>
              <a:buFont typeface="Arial" panose="020B0604020202020204" pitchFamily="34" charset="0"/>
              <a:buChar char="•"/>
            </a:pPr>
            <a:r>
              <a:rPr lang="en-US" sz="1600" dirty="0">
                <a:solidFill>
                  <a:srgbClr val="4E5757"/>
                </a:solidFill>
                <a:latin typeface="+mn-lt"/>
              </a:rPr>
              <a:t>Prospective target shooters prefer events geared towards beginners with trained staff to guide them for two main reasons: </a:t>
            </a:r>
          </a:p>
          <a:p>
            <a:pPr marL="742950" indent="-285750">
              <a:spcAft>
                <a:spcPts val="600"/>
              </a:spcAft>
              <a:buFont typeface="Courier New" panose="02070309020205020404" pitchFamily="49" charset="0"/>
              <a:buChar char="o"/>
            </a:pPr>
            <a:r>
              <a:rPr lang="en-US" sz="1600" dirty="0">
                <a:solidFill>
                  <a:srgbClr val="4E5757"/>
                </a:solidFill>
                <a:latin typeface="+mn-lt"/>
              </a:rPr>
              <a:t>Feeling intimidated by experienced shooters, concerned about not knowing other shooters at the range and wanting their first experiences to be among other beginners.</a:t>
            </a:r>
          </a:p>
          <a:p>
            <a:pPr marL="742950" indent="-285750">
              <a:spcAft>
                <a:spcPts val="600"/>
              </a:spcAft>
              <a:buFont typeface="Courier New" panose="02070309020205020404" pitchFamily="49" charset="0"/>
              <a:buChar char="o"/>
            </a:pPr>
            <a:r>
              <a:rPr lang="en-US" sz="1600" dirty="0">
                <a:solidFill>
                  <a:srgbClr val="4E5757"/>
                </a:solidFill>
                <a:latin typeface="+mn-lt"/>
              </a:rPr>
              <a:t>The preference for a safe, controlled environment monitored by experts.</a:t>
            </a:r>
          </a:p>
          <a:p>
            <a:pPr marL="285750" indent="-285750">
              <a:spcAft>
                <a:spcPts val="600"/>
              </a:spcAft>
              <a:buFont typeface="Arial" panose="020B0604020202020204" pitchFamily="34" charset="0"/>
              <a:buChar char="•"/>
            </a:pPr>
            <a:r>
              <a:rPr lang="en-US" sz="1600" dirty="0">
                <a:solidFill>
                  <a:srgbClr val="4E5757"/>
                </a:solidFill>
                <a:latin typeface="+mn-lt"/>
              </a:rPr>
              <a:t>Focus on people living within a 30-minute drive: this is the preferred amount of time respondents were willing to drive.</a:t>
            </a:r>
          </a:p>
          <a:p>
            <a:pPr marL="285750" indent="-285750">
              <a:spcAft>
                <a:spcPts val="600"/>
              </a:spcAft>
              <a:buFont typeface="Arial" panose="020B0604020202020204" pitchFamily="34" charset="0"/>
              <a:buChar char="•"/>
            </a:pPr>
            <a:r>
              <a:rPr lang="en-US" sz="1600" dirty="0">
                <a:solidFill>
                  <a:srgbClr val="4E5757"/>
                </a:solidFill>
                <a:latin typeface="+mn-lt"/>
              </a:rPr>
              <a:t>Like everyone else, beginners prefer to visit a range on weekends before 5pm. Plan accordingly!</a:t>
            </a:r>
            <a:endParaRPr lang="en-US" sz="1600" dirty="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600" dirty="0">
                <a:solidFill>
                  <a:srgbClr val="4E5757"/>
                </a:solidFill>
                <a:latin typeface="+mn-lt"/>
              </a:rPr>
              <a:t>Previous research into target shooting mentoring indicated having a diverse crowd in your advertising appeals to non-traditional audiences. Advertisements do not need show any specific mix of race, age, or ethnicity, but just enough diversity to convey the idea your range welcomes people beyond the traditional white male audience.</a:t>
            </a:r>
          </a:p>
        </p:txBody>
      </p:sp>
      <p:grpSp>
        <p:nvGrpSpPr>
          <p:cNvPr id="12" name="Group 11">
            <a:extLst>
              <a:ext uri="{FF2B5EF4-FFF2-40B4-BE49-F238E27FC236}">
                <a16:creationId xmlns:a16="http://schemas.microsoft.com/office/drawing/2014/main" id="{869E392E-23F1-E973-6638-E36BE6D8B72D}"/>
              </a:ext>
            </a:extLst>
          </p:cNvPr>
          <p:cNvGrpSpPr/>
          <p:nvPr/>
        </p:nvGrpSpPr>
        <p:grpSpPr>
          <a:xfrm>
            <a:off x="0" y="5857875"/>
            <a:ext cx="9144000" cy="1000125"/>
            <a:chOff x="0" y="5857875"/>
            <a:chExt cx="9144000" cy="1000125"/>
          </a:xfrm>
        </p:grpSpPr>
        <p:sp>
          <p:nvSpPr>
            <p:cNvPr id="13" name="Rectangle 12">
              <a:extLst>
                <a:ext uri="{FF2B5EF4-FFF2-40B4-BE49-F238E27FC236}">
                  <a16:creationId xmlns:a16="http://schemas.microsoft.com/office/drawing/2014/main" id="{EC420026-0AA1-8B44-76C6-9322DC2137F7}"/>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06B68DDC-BDA6-EE13-09CF-DDA1A81C58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5" name="Picture 14" descr="A logo of a company&#10;&#10;Description automatically generated">
              <a:extLst>
                <a:ext uri="{FF2B5EF4-FFF2-40B4-BE49-F238E27FC236}">
                  <a16:creationId xmlns:a16="http://schemas.microsoft.com/office/drawing/2014/main" id="{9CB73745-C41C-3FA6-88BB-0EDA1F108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6" name="Picture 15" descr="A close-up of a logo&#10;&#10;Description automatically generated">
              <a:extLst>
                <a:ext uri="{FF2B5EF4-FFF2-40B4-BE49-F238E27FC236}">
                  <a16:creationId xmlns:a16="http://schemas.microsoft.com/office/drawing/2014/main" id="{0B6B1C05-CB60-CDCC-D8A1-10E1B727F1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1" name="Slide Number Placeholder 20">
            <a:extLst>
              <a:ext uri="{FF2B5EF4-FFF2-40B4-BE49-F238E27FC236}">
                <a16:creationId xmlns:a16="http://schemas.microsoft.com/office/drawing/2014/main" id="{FC9AD620-AF6F-2AEA-5DFA-6772CD6C99C3}"/>
              </a:ext>
            </a:extLst>
          </p:cNvPr>
          <p:cNvSpPr>
            <a:spLocks noGrp="1"/>
          </p:cNvSpPr>
          <p:nvPr>
            <p:ph type="sldNum" sz="quarter" idx="7"/>
          </p:nvPr>
        </p:nvSpPr>
        <p:spPr/>
        <p:txBody>
          <a:bodyPr/>
          <a:lstStyle/>
          <a:p>
            <a:fld id="{B6F15528-21DE-4FAA-801E-634DDDAF4B2B}" type="slidenum">
              <a:rPr lang="en-US" smtClean="0"/>
              <a:pPr/>
              <a:t>22</a:t>
            </a:fld>
            <a:endParaRPr lang="en-US"/>
          </a:p>
        </p:txBody>
      </p:sp>
      <p:sp>
        <p:nvSpPr>
          <p:cNvPr id="2" name="Rectangle 1">
            <a:extLst>
              <a:ext uri="{FF2B5EF4-FFF2-40B4-BE49-F238E27FC236}">
                <a16:creationId xmlns:a16="http://schemas.microsoft.com/office/drawing/2014/main" id="{6F39EE96-BE21-974A-0B5E-B3B5493D6C5C}"/>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8CFBA4-4AF0-F906-48C0-78E0711C02B0}"/>
              </a:ext>
            </a:extLst>
          </p:cNvPr>
          <p:cNvSpPr txBox="1"/>
          <p:nvPr/>
        </p:nvSpPr>
        <p:spPr>
          <a:xfrm>
            <a:off x="2039890" y="144281"/>
            <a:ext cx="5091112" cy="523220"/>
          </a:xfrm>
          <a:prstGeom prst="rect">
            <a:avLst/>
          </a:prstGeom>
          <a:noFill/>
        </p:spPr>
        <p:txBody>
          <a:bodyPr wrap="square">
            <a:spAutoFit/>
          </a:bodyPr>
          <a:lstStyle/>
          <a:p>
            <a:pPr algn="ctr"/>
            <a:r>
              <a:rPr lang="en-US" sz="2800" b="1" kern="1200">
                <a:solidFill>
                  <a:schemeClr val="bg1"/>
                </a:solidFill>
                <a:latin typeface="+mj-lt"/>
                <a:cs typeface="+mj-cs"/>
              </a:rPr>
              <a:t>Promotions</a:t>
            </a:r>
            <a:endParaRPr lang="en-US" sz="2800" b="1">
              <a:solidFill>
                <a:schemeClr val="bg1"/>
              </a:solidFill>
            </a:endParaRPr>
          </a:p>
        </p:txBody>
      </p:sp>
    </p:spTree>
    <p:extLst>
      <p:ext uri="{BB962C8B-B14F-4D97-AF65-F5344CB8AC3E}">
        <p14:creationId xmlns:p14="http://schemas.microsoft.com/office/powerpoint/2010/main" val="164930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F12FE6-09E0-09E3-8AD2-1BF442582E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432857-DC27-00B3-1310-715C26129D48}"/>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4B2A6C-412B-1D73-33E2-41F703AF1F2D}"/>
              </a:ext>
            </a:extLst>
          </p:cNvPr>
          <p:cNvSpPr txBox="1"/>
          <p:nvPr/>
        </p:nvSpPr>
        <p:spPr>
          <a:xfrm>
            <a:off x="3761532" y="769897"/>
            <a:ext cx="5091113" cy="5093702"/>
          </a:xfrm>
          <a:prstGeom prst="rect">
            <a:avLst/>
          </a:prstGeom>
          <a:noFill/>
        </p:spPr>
        <p:txBody>
          <a:bodyPr wrap="square" lIns="91440" tIns="45720" rIns="91440" bIns="45720" rtlCol="0" anchor="t">
            <a:spAutoFit/>
          </a:bodyPr>
          <a:lstStyle/>
          <a:p>
            <a:pPr>
              <a:spcAft>
                <a:spcPts val="600"/>
              </a:spcAft>
            </a:pPr>
            <a:r>
              <a:rPr lang="en-US" sz="1400">
                <a:solidFill>
                  <a:srgbClr val="4E5757"/>
                </a:solidFill>
                <a:latin typeface="+mn-lt"/>
              </a:rPr>
              <a:t>Safety-themed services were the most preferred.</a:t>
            </a:r>
          </a:p>
          <a:p>
            <a:pPr marL="285750" lvl="2" indent="-285750">
              <a:spcAft>
                <a:spcPts val="600"/>
              </a:spcAft>
              <a:buFont typeface="Arial" panose="020B0604020202020204" pitchFamily="34" charset="0"/>
              <a:buChar char="•"/>
            </a:pPr>
            <a:r>
              <a:rPr lang="en-US" sz="1400">
                <a:solidFill>
                  <a:srgbClr val="4E5757"/>
                </a:solidFill>
                <a:latin typeface="+mn-lt"/>
              </a:rPr>
              <a:t>Safe, beginner-focused instruction was the top desired range service.</a:t>
            </a:r>
            <a:endParaRPr lang="en-US" sz="1400">
              <a:solidFill>
                <a:srgbClr val="4E5757"/>
              </a:solidFill>
              <a:latin typeface="+mn-lt"/>
              <a:ea typeface="Calibri"/>
              <a:cs typeface="Calibri"/>
            </a:endParaRPr>
          </a:p>
          <a:p>
            <a:pPr marL="285750" lvl="1" indent="-285750">
              <a:spcAft>
                <a:spcPts val="600"/>
              </a:spcAft>
              <a:buFont typeface="Arial" panose="020B0604020202020204" pitchFamily="34" charset="0"/>
              <a:buChar char="•"/>
            </a:pPr>
            <a:r>
              <a:rPr lang="en-US" sz="1400">
                <a:solidFill>
                  <a:srgbClr val="4E5757"/>
                </a:solidFill>
                <a:latin typeface="+mn-lt"/>
              </a:rPr>
              <a:t>Concerns included having safety gear, appropriate beginner firearms, safety personnel and instruction for first-timers.</a:t>
            </a:r>
            <a:endParaRPr lang="en-US" sz="140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400">
                <a:solidFill>
                  <a:srgbClr val="4E5757"/>
                </a:solidFill>
                <a:latin typeface="+mn-lt"/>
              </a:rPr>
              <a:t>Most-preferred promotion was free safety gear. </a:t>
            </a:r>
            <a:endParaRPr lang="en-US" sz="140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400">
                <a:solidFill>
                  <a:srgbClr val="4E5757"/>
                </a:solidFill>
                <a:latin typeface="+mn-lt"/>
              </a:rPr>
              <a:t>None of the tested audiences ranked "multilingual instruction" among their top-desired service offerings.</a:t>
            </a:r>
            <a:endParaRPr lang="en-US" sz="140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400">
                <a:solidFill>
                  <a:srgbClr val="4E5757"/>
                </a:solidFill>
                <a:latin typeface="+mn-lt"/>
              </a:rPr>
              <a:t>Qualitative feedback consistently showed services and promotions that emphasized safety, professionalism, and expert/trained staff would capture their attention.  </a:t>
            </a:r>
            <a:endParaRPr lang="en-US" sz="140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400">
                <a:solidFill>
                  <a:srgbClr val="4E5757"/>
                </a:solidFill>
                <a:latin typeface="+mn-lt"/>
              </a:rPr>
              <a:t>As mentioned earlier, consider range days geared towards beginner shooters with trained staff to guide them.</a:t>
            </a:r>
            <a:endParaRPr lang="en-US" sz="140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400">
                <a:solidFill>
                  <a:srgbClr val="4E5757"/>
                </a:solidFill>
                <a:latin typeface="+mn-lt"/>
              </a:rPr>
              <a:t>New shooters are intimidated by experienced shooters and prefer their first experiences to be among beginners like themselves. </a:t>
            </a:r>
            <a:endParaRPr lang="en-US" sz="140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400">
                <a:solidFill>
                  <a:srgbClr val="4E5757"/>
                </a:solidFill>
                <a:latin typeface="+mn-lt"/>
              </a:rPr>
              <a:t>New shooters desire training that is controlled and facilitated by experts.</a:t>
            </a:r>
            <a:endParaRPr lang="en-US" sz="140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sz="1400">
                <a:solidFill>
                  <a:srgbClr val="4E5757"/>
                </a:solidFill>
                <a:latin typeface="+mn-lt"/>
              </a:rPr>
              <a:t>Ensure safety is a top priority in all aspects of their visit, including the messaging heard before they decide to visit.</a:t>
            </a:r>
            <a:endParaRPr lang="en-US" sz="1400">
              <a:solidFill>
                <a:srgbClr val="4E5757"/>
              </a:solidFill>
              <a:latin typeface="+mn-lt"/>
              <a:ea typeface="Calibri"/>
              <a:cs typeface="Calibri"/>
            </a:endParaRPr>
          </a:p>
        </p:txBody>
      </p:sp>
      <p:grpSp>
        <p:nvGrpSpPr>
          <p:cNvPr id="7" name="Group 6">
            <a:extLst>
              <a:ext uri="{FF2B5EF4-FFF2-40B4-BE49-F238E27FC236}">
                <a16:creationId xmlns:a16="http://schemas.microsoft.com/office/drawing/2014/main" id="{6A2A2217-1C75-9490-E837-20A561190061}"/>
              </a:ext>
            </a:extLst>
          </p:cNvPr>
          <p:cNvGrpSpPr/>
          <p:nvPr/>
        </p:nvGrpSpPr>
        <p:grpSpPr>
          <a:xfrm>
            <a:off x="0" y="5857875"/>
            <a:ext cx="9144000" cy="1000125"/>
            <a:chOff x="0" y="5857875"/>
            <a:chExt cx="9144000" cy="1000125"/>
          </a:xfrm>
        </p:grpSpPr>
        <p:sp>
          <p:nvSpPr>
            <p:cNvPr id="8" name="Rectangle 7">
              <a:extLst>
                <a:ext uri="{FF2B5EF4-FFF2-40B4-BE49-F238E27FC236}">
                  <a16:creationId xmlns:a16="http://schemas.microsoft.com/office/drawing/2014/main" id="{D53C5661-9195-8DDF-95E6-B4E50AEF7A80}"/>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24F1E986-60E0-90E9-9FA3-BC7C0E2B8E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0" name="Picture 9" descr="A logo of a company&#10;&#10;Description automatically generated">
              <a:extLst>
                <a:ext uri="{FF2B5EF4-FFF2-40B4-BE49-F238E27FC236}">
                  <a16:creationId xmlns:a16="http://schemas.microsoft.com/office/drawing/2014/main" id="{01DD954C-F2F2-2D5D-274A-BD7B9FA255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1" name="Picture 10" descr="A close-up of a logo&#10;&#10;Description automatically generated">
              <a:extLst>
                <a:ext uri="{FF2B5EF4-FFF2-40B4-BE49-F238E27FC236}">
                  <a16:creationId xmlns:a16="http://schemas.microsoft.com/office/drawing/2014/main" id="{FA7094F4-F420-9B2B-0EC4-33D178EF94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0" name="TextBox 19">
            <a:extLst>
              <a:ext uri="{FF2B5EF4-FFF2-40B4-BE49-F238E27FC236}">
                <a16:creationId xmlns:a16="http://schemas.microsoft.com/office/drawing/2014/main" id="{0E36F7AF-6224-2103-A77F-C8735E43AB22}"/>
              </a:ext>
            </a:extLst>
          </p:cNvPr>
          <p:cNvSpPr txBox="1"/>
          <p:nvPr/>
        </p:nvSpPr>
        <p:spPr>
          <a:xfrm>
            <a:off x="4630212" y="142467"/>
            <a:ext cx="3353752" cy="541508"/>
          </a:xfrm>
          <a:prstGeom prst="rect">
            <a:avLst/>
          </a:prstGeom>
          <a:noFill/>
        </p:spPr>
        <p:txBody>
          <a:bodyPr wrap="square">
            <a:spAutoFit/>
          </a:bodyPr>
          <a:lstStyle/>
          <a:p>
            <a:pPr algn="ctr"/>
            <a:r>
              <a:rPr lang="en-US" sz="2800" b="1" kern="1200">
                <a:solidFill>
                  <a:schemeClr val="bg1"/>
                </a:solidFill>
                <a:latin typeface="+mj-lt"/>
                <a:cs typeface="+mj-cs"/>
              </a:rPr>
              <a:t>Services</a:t>
            </a:r>
            <a:endParaRPr lang="en-US" sz="2800" b="1">
              <a:solidFill>
                <a:schemeClr val="bg1"/>
              </a:solidFill>
            </a:endParaRPr>
          </a:p>
        </p:txBody>
      </p:sp>
      <p:sp>
        <p:nvSpPr>
          <p:cNvPr id="21" name="Slide Number Placeholder 20">
            <a:extLst>
              <a:ext uri="{FF2B5EF4-FFF2-40B4-BE49-F238E27FC236}">
                <a16:creationId xmlns:a16="http://schemas.microsoft.com/office/drawing/2014/main" id="{258CAD99-7E94-994B-D520-C522D60FCD4F}"/>
              </a:ext>
            </a:extLst>
          </p:cNvPr>
          <p:cNvSpPr>
            <a:spLocks noGrp="1"/>
          </p:cNvSpPr>
          <p:nvPr>
            <p:ph type="sldNum" sz="quarter" idx="7"/>
          </p:nvPr>
        </p:nvSpPr>
        <p:spPr/>
        <p:txBody>
          <a:bodyPr/>
          <a:lstStyle/>
          <a:p>
            <a:fld id="{B6F15528-21DE-4FAA-801E-634DDDAF4B2B}" type="slidenum">
              <a:rPr lang="en-US" smtClean="0"/>
              <a:pPr/>
              <a:t>23</a:t>
            </a:fld>
            <a:endParaRPr lang="en-US"/>
          </a:p>
        </p:txBody>
      </p:sp>
      <p:sp>
        <p:nvSpPr>
          <p:cNvPr id="24" name="Rectangle 23">
            <a:extLst>
              <a:ext uri="{FF2B5EF4-FFF2-40B4-BE49-F238E27FC236}">
                <a16:creationId xmlns:a16="http://schemas.microsoft.com/office/drawing/2014/main" id="{F5F44B53-FFD0-196B-EB06-1FEB2F1C12AD}"/>
              </a:ext>
            </a:extLst>
          </p:cNvPr>
          <p:cNvSpPr/>
          <p:nvPr/>
        </p:nvSpPr>
        <p:spPr>
          <a:xfrm>
            <a:off x="-639" y="-7920"/>
            <a:ext cx="3547491" cy="5882499"/>
          </a:xfrm>
          <a:prstGeom prst="rect">
            <a:avLst/>
          </a:prstGeom>
          <a:blipFill dpi="0" rotWithShape="1">
            <a:blip r:embed="rId5" cstate="screen">
              <a:alphaModFix/>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7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29565A-7ABC-0D38-D464-2902E41323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F939D8-725B-7661-90AF-A99FD2AF9F59}"/>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95D867D-FDBE-DA72-0377-488AD4F237B6}"/>
              </a:ext>
            </a:extLst>
          </p:cNvPr>
          <p:cNvSpPr txBox="1"/>
          <p:nvPr/>
        </p:nvSpPr>
        <p:spPr>
          <a:xfrm>
            <a:off x="304800" y="914400"/>
            <a:ext cx="8458200" cy="395492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rgbClr val="4E5757"/>
                </a:solidFill>
                <a:latin typeface="+mn-lt"/>
              </a:rPr>
              <a:t>Amenities aimed at newcomers should emphasize and reinforce safety! 75-85% of respondents indicated safety-focused amenities are very important, such as:</a:t>
            </a:r>
          </a:p>
          <a:p>
            <a:pPr marL="731520" indent="-342900">
              <a:spcAft>
                <a:spcPts val="600"/>
              </a:spcAft>
              <a:buFont typeface="Courier New" panose="02070309020205020404" pitchFamily="49" charset="0"/>
              <a:buChar char="o"/>
            </a:pPr>
            <a:r>
              <a:rPr lang="en-US">
                <a:solidFill>
                  <a:srgbClr val="4E5757"/>
                </a:solidFill>
                <a:latin typeface="+mn-lt"/>
              </a:rPr>
              <a:t>monitoring by safety experts, </a:t>
            </a:r>
          </a:p>
          <a:p>
            <a:pPr marL="731520" indent="-342900">
              <a:spcAft>
                <a:spcPts val="600"/>
              </a:spcAft>
              <a:buFont typeface="Courier New" panose="02070309020205020404" pitchFamily="49" charset="0"/>
              <a:buChar char="o"/>
            </a:pPr>
            <a:r>
              <a:rPr lang="en-US">
                <a:solidFill>
                  <a:srgbClr val="4E5757"/>
                </a:solidFill>
                <a:latin typeface="+mn-lt"/>
              </a:rPr>
              <a:t>qualified instructors, and </a:t>
            </a:r>
          </a:p>
          <a:p>
            <a:pPr marL="731520" indent="-342900">
              <a:spcAft>
                <a:spcPts val="600"/>
              </a:spcAft>
              <a:buFont typeface="Courier New" panose="02070309020205020404" pitchFamily="49" charset="0"/>
              <a:buChar char="o"/>
            </a:pPr>
            <a:r>
              <a:rPr lang="en-US">
                <a:solidFill>
                  <a:srgbClr val="4E5757"/>
                </a:solidFill>
                <a:latin typeface="+mn-lt"/>
              </a:rPr>
              <a:t>that the range is accredited or certified as safe and professional by a qualified shooting organization.</a:t>
            </a:r>
          </a:p>
          <a:p>
            <a:pPr marL="285750" indent="-285750">
              <a:spcAft>
                <a:spcPts val="600"/>
              </a:spcAft>
              <a:buFont typeface="Arial" panose="020B0604020202020204" pitchFamily="34" charset="0"/>
              <a:buChar char="•"/>
            </a:pPr>
            <a:r>
              <a:rPr lang="en-US">
                <a:solidFill>
                  <a:srgbClr val="4E5757"/>
                </a:solidFill>
                <a:latin typeface="+mn-lt"/>
              </a:rPr>
              <a:t>Over 80% of every group indicated wanting to try a handgun during their range visit.</a:t>
            </a:r>
          </a:p>
          <a:p>
            <a:pPr marL="285750" indent="-285750">
              <a:spcAft>
                <a:spcPts val="600"/>
              </a:spcAft>
              <a:buFont typeface="Arial" panose="020B0604020202020204" pitchFamily="34" charset="0"/>
              <a:buChar char="•"/>
            </a:pPr>
            <a:r>
              <a:rPr lang="en-US">
                <a:solidFill>
                  <a:srgbClr val="4E5757"/>
                </a:solidFill>
                <a:latin typeface="+mn-lt"/>
              </a:rPr>
              <a:t>88% or more of every segment surveyed would prefer to visit a staffed range over an unstaffed one.</a:t>
            </a:r>
          </a:p>
          <a:p>
            <a:pPr algn="ctr">
              <a:spcAft>
                <a:spcPts val="600"/>
              </a:spcAft>
            </a:pPr>
            <a:r>
              <a:rPr lang="en-US" i="1">
                <a:solidFill>
                  <a:srgbClr val="4E5757"/>
                </a:solidFill>
                <a:latin typeface="+mn-lt"/>
              </a:rPr>
              <a:t>As with all content of this report, please see the accompanying EXCEL file for greater details and breakouts across various demographics. </a:t>
            </a:r>
          </a:p>
          <a:p>
            <a:endParaRPr lang="en-US">
              <a:solidFill>
                <a:srgbClr val="4E5757"/>
              </a:solidFill>
              <a:latin typeface="+mn-lt"/>
            </a:endParaRPr>
          </a:p>
        </p:txBody>
      </p:sp>
      <p:grpSp>
        <p:nvGrpSpPr>
          <p:cNvPr id="7" name="Group 6">
            <a:extLst>
              <a:ext uri="{FF2B5EF4-FFF2-40B4-BE49-F238E27FC236}">
                <a16:creationId xmlns:a16="http://schemas.microsoft.com/office/drawing/2014/main" id="{6B888804-0049-8052-D6D2-8F583F477BA9}"/>
              </a:ext>
            </a:extLst>
          </p:cNvPr>
          <p:cNvGrpSpPr/>
          <p:nvPr/>
        </p:nvGrpSpPr>
        <p:grpSpPr>
          <a:xfrm>
            <a:off x="0" y="5857875"/>
            <a:ext cx="9144000" cy="1000125"/>
            <a:chOff x="0" y="5857875"/>
            <a:chExt cx="9144000" cy="1000125"/>
          </a:xfrm>
        </p:grpSpPr>
        <p:sp>
          <p:nvSpPr>
            <p:cNvPr id="8" name="Rectangle 7">
              <a:extLst>
                <a:ext uri="{FF2B5EF4-FFF2-40B4-BE49-F238E27FC236}">
                  <a16:creationId xmlns:a16="http://schemas.microsoft.com/office/drawing/2014/main" id="{F07D6C53-6E62-A186-5996-073CAFBAC6BA}"/>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1C93FA14-1EE0-66FC-1B73-711AAE5371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0" name="Picture 9" descr="A logo of a company&#10;&#10;Description automatically generated">
              <a:extLst>
                <a:ext uri="{FF2B5EF4-FFF2-40B4-BE49-F238E27FC236}">
                  <a16:creationId xmlns:a16="http://schemas.microsoft.com/office/drawing/2014/main" id="{C7D2218F-4548-8FBF-2571-9794FF735A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1" name="Picture 10" descr="A close-up of a logo&#10;&#10;Description automatically generated">
              <a:extLst>
                <a:ext uri="{FF2B5EF4-FFF2-40B4-BE49-F238E27FC236}">
                  <a16:creationId xmlns:a16="http://schemas.microsoft.com/office/drawing/2014/main" id="{DD37C0B9-3BB4-C9A7-3350-0F47A1ADEC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5" name="TextBox 14">
            <a:extLst>
              <a:ext uri="{FF2B5EF4-FFF2-40B4-BE49-F238E27FC236}">
                <a16:creationId xmlns:a16="http://schemas.microsoft.com/office/drawing/2014/main" id="{D112E96D-A895-DFDE-47C9-434073A537C0}"/>
              </a:ext>
            </a:extLst>
          </p:cNvPr>
          <p:cNvSpPr txBox="1"/>
          <p:nvPr/>
        </p:nvSpPr>
        <p:spPr>
          <a:xfrm>
            <a:off x="2039890" y="144281"/>
            <a:ext cx="5091112" cy="523220"/>
          </a:xfrm>
          <a:prstGeom prst="rect">
            <a:avLst/>
          </a:prstGeom>
          <a:noFill/>
        </p:spPr>
        <p:txBody>
          <a:bodyPr wrap="square">
            <a:spAutoFit/>
          </a:bodyPr>
          <a:lstStyle/>
          <a:p>
            <a:pPr algn="ctr"/>
            <a:r>
              <a:rPr lang="en-US" sz="2800" b="1" kern="1200">
                <a:solidFill>
                  <a:schemeClr val="bg1"/>
                </a:solidFill>
                <a:latin typeface="+mj-lt"/>
                <a:cs typeface="+mj-cs"/>
              </a:rPr>
              <a:t>Amenities</a:t>
            </a:r>
            <a:endParaRPr lang="en-US" sz="2800" b="1">
              <a:solidFill>
                <a:schemeClr val="bg1"/>
              </a:solidFill>
            </a:endParaRPr>
          </a:p>
        </p:txBody>
      </p:sp>
      <p:sp>
        <p:nvSpPr>
          <p:cNvPr id="16" name="Slide Number Placeholder 20">
            <a:extLst>
              <a:ext uri="{FF2B5EF4-FFF2-40B4-BE49-F238E27FC236}">
                <a16:creationId xmlns:a16="http://schemas.microsoft.com/office/drawing/2014/main" id="{883E493D-858B-FEC0-EBBA-148374D891A9}"/>
              </a:ext>
            </a:extLst>
          </p:cNvPr>
          <p:cNvSpPr txBox="1">
            <a:spLocks/>
          </p:cNvSpPr>
          <p:nvPr/>
        </p:nvSpPr>
        <p:spPr>
          <a:xfrm>
            <a:off x="6952102" y="6628507"/>
            <a:ext cx="2103120" cy="184666"/>
          </a:xfrm>
          <a:prstGeom prst="rect">
            <a:avLst/>
          </a:prstGeom>
        </p:spPr>
        <p:txBody>
          <a:bodyPr lIns="0" tIns="0" rIns="0" bIns="0"/>
          <a:lstStyle>
            <a:defPPr>
              <a:defRPr kern="0"/>
            </a:defPPr>
            <a:lvl1pPr algn="r">
              <a:defRPr sz="1200">
                <a:solidFill>
                  <a:srgbClr val="4E5757"/>
                </a:solidFill>
              </a:defRPr>
            </a:lvl1pPr>
          </a:lstStyle>
          <a:p>
            <a:fld id="{B6F15528-21DE-4FAA-801E-634DDDAF4B2B}" type="slidenum">
              <a:rPr lang="en-US" smtClean="0"/>
              <a:pPr/>
              <a:t>24</a:t>
            </a:fld>
            <a:endParaRPr lang="en-US"/>
          </a:p>
        </p:txBody>
      </p:sp>
    </p:spTree>
    <p:extLst>
      <p:ext uri="{BB962C8B-B14F-4D97-AF65-F5344CB8AC3E}">
        <p14:creationId xmlns:p14="http://schemas.microsoft.com/office/powerpoint/2010/main" val="166618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CDE79C-2806-8823-C74B-B04426BEB658}"/>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60D61B-31C3-0560-449F-1D15A32D7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118273F-D6BC-650C-464B-000CB0F16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6" name="object 2">
            <a:extLst>
              <a:ext uri="{FF2B5EF4-FFF2-40B4-BE49-F238E27FC236}">
                <a16:creationId xmlns:a16="http://schemas.microsoft.com/office/drawing/2014/main" id="{4A2AB6E0-20E0-DB1E-646B-CC0286C51DF6}"/>
              </a:ext>
            </a:extLst>
          </p:cNvPr>
          <p:cNvPicPr/>
          <p:nvPr/>
        </p:nvPicPr>
        <p:blipFill>
          <a:blip r:embed="rId2" cstate="screen">
            <a:alphaModFix amt="60000"/>
            <a:extLst>
              <a:ext uri="{28A0092B-C50C-407E-A947-70E740481C1C}">
                <a14:useLocalDpi xmlns:a14="http://schemas.microsoft.com/office/drawing/2010/main"/>
              </a:ext>
            </a:extLst>
          </a:blip>
          <a:srcRect b="-1"/>
          <a:stretch/>
        </p:blipFill>
        <p:spPr>
          <a:xfrm>
            <a:off x="20" y="10"/>
            <a:ext cx="9143980" cy="6857990"/>
          </a:xfrm>
          <a:prstGeom prst="rect">
            <a:avLst/>
          </a:prstGeom>
        </p:spPr>
      </p:pic>
      <p:grpSp>
        <p:nvGrpSpPr>
          <p:cNvPr id="7" name="Group 6">
            <a:extLst>
              <a:ext uri="{FF2B5EF4-FFF2-40B4-BE49-F238E27FC236}">
                <a16:creationId xmlns:a16="http://schemas.microsoft.com/office/drawing/2014/main" id="{47EF348B-A578-F34E-7545-74E3465BA460}"/>
              </a:ext>
            </a:extLst>
          </p:cNvPr>
          <p:cNvGrpSpPr/>
          <p:nvPr/>
        </p:nvGrpSpPr>
        <p:grpSpPr>
          <a:xfrm>
            <a:off x="0" y="5857875"/>
            <a:ext cx="9144000" cy="1000125"/>
            <a:chOff x="0" y="5857875"/>
            <a:chExt cx="9144000" cy="1000125"/>
          </a:xfrm>
        </p:grpSpPr>
        <p:sp>
          <p:nvSpPr>
            <p:cNvPr id="8" name="Rectangle 7">
              <a:extLst>
                <a:ext uri="{FF2B5EF4-FFF2-40B4-BE49-F238E27FC236}">
                  <a16:creationId xmlns:a16="http://schemas.microsoft.com/office/drawing/2014/main" id="{A4754829-51FD-715C-47A8-0146539DBD36}"/>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F517ADA-1029-5D1A-19FC-12B1AB60B8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0" name="Picture 9" descr="A logo of a company&#10;&#10;Description automatically generated">
              <a:extLst>
                <a:ext uri="{FF2B5EF4-FFF2-40B4-BE49-F238E27FC236}">
                  <a16:creationId xmlns:a16="http://schemas.microsoft.com/office/drawing/2014/main" id="{AC3A64C2-CCC2-E3BC-F8BD-D4BBD775EC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1" name="Picture 10" descr="A close-up of a logo&#10;&#10;Description automatically generated">
              <a:extLst>
                <a:ext uri="{FF2B5EF4-FFF2-40B4-BE49-F238E27FC236}">
                  <a16:creationId xmlns:a16="http://schemas.microsoft.com/office/drawing/2014/main" id="{539F0F41-2D59-6378-7459-7FF6CD6294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4" name="TextBox 13">
            <a:extLst>
              <a:ext uri="{FF2B5EF4-FFF2-40B4-BE49-F238E27FC236}">
                <a16:creationId xmlns:a16="http://schemas.microsoft.com/office/drawing/2014/main" id="{9A3F247A-8FDA-84D4-095C-7EB406E862EC}"/>
              </a:ext>
            </a:extLst>
          </p:cNvPr>
          <p:cNvSpPr txBox="1"/>
          <p:nvPr/>
        </p:nvSpPr>
        <p:spPr>
          <a:xfrm>
            <a:off x="628651" y="4647892"/>
            <a:ext cx="8058149" cy="707886"/>
          </a:xfrm>
          <a:prstGeom prst="rect">
            <a:avLst/>
          </a:prstGeom>
          <a:noFill/>
        </p:spPr>
        <p:txBody>
          <a:bodyPr wrap="square">
            <a:spAutoFit/>
          </a:bodyPr>
          <a:lstStyle/>
          <a:p>
            <a:pPr algn="ctr"/>
            <a:r>
              <a:rPr lang="en-US" sz="4000" b="1" kern="1200">
                <a:solidFill>
                  <a:srgbClr val="FFFFFF"/>
                </a:solidFill>
                <a:latin typeface="+mj-lt"/>
                <a:cs typeface="+mj-cs"/>
              </a:rPr>
              <a:t>2ND AMENDMENT AWARENESS</a:t>
            </a:r>
            <a:endParaRPr lang="en-US" sz="4000" b="1"/>
          </a:p>
        </p:txBody>
      </p:sp>
      <p:sp>
        <p:nvSpPr>
          <p:cNvPr id="15" name="Slide Number Placeholder 20">
            <a:extLst>
              <a:ext uri="{FF2B5EF4-FFF2-40B4-BE49-F238E27FC236}">
                <a16:creationId xmlns:a16="http://schemas.microsoft.com/office/drawing/2014/main" id="{50338BB9-343F-45A9-57BA-C831B9CF31BA}"/>
              </a:ext>
            </a:extLst>
          </p:cNvPr>
          <p:cNvSpPr txBox="1">
            <a:spLocks/>
          </p:cNvSpPr>
          <p:nvPr/>
        </p:nvSpPr>
        <p:spPr>
          <a:xfrm>
            <a:off x="6952102" y="6628507"/>
            <a:ext cx="2103120" cy="184666"/>
          </a:xfrm>
          <a:prstGeom prst="rect">
            <a:avLst/>
          </a:prstGeom>
        </p:spPr>
        <p:txBody>
          <a:bodyPr lIns="0" tIns="0" rIns="0" bIns="0"/>
          <a:lstStyle>
            <a:defPPr>
              <a:defRPr kern="0"/>
            </a:defPPr>
            <a:lvl1pPr algn="r">
              <a:defRPr sz="1200">
                <a:solidFill>
                  <a:srgbClr val="4E5757"/>
                </a:solidFill>
              </a:defRPr>
            </a:lvl1pPr>
          </a:lstStyle>
          <a:p>
            <a:fld id="{B6F15528-21DE-4FAA-801E-634DDDAF4B2B}" type="slidenum">
              <a:rPr lang="en-US" smtClean="0"/>
              <a:pPr/>
              <a:t>25</a:t>
            </a:fld>
            <a:endParaRPr lang="en-US"/>
          </a:p>
        </p:txBody>
      </p:sp>
    </p:spTree>
    <p:extLst>
      <p:ext uri="{BB962C8B-B14F-4D97-AF65-F5344CB8AC3E}">
        <p14:creationId xmlns:p14="http://schemas.microsoft.com/office/powerpoint/2010/main" val="169317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9A9CE-CB43-8877-1C58-84B35B0D7E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488977-EBB7-8151-9EF3-811C3600AC60}"/>
              </a:ext>
            </a:extLst>
          </p:cNvPr>
          <p:cNvSpPr/>
          <p:nvPr/>
        </p:nvSpPr>
        <p:spPr>
          <a:xfrm>
            <a:off x="0" y="131372"/>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AE2B5D-D0A9-5599-FE03-FC131B3318D7}"/>
              </a:ext>
            </a:extLst>
          </p:cNvPr>
          <p:cNvSpPr txBox="1"/>
          <p:nvPr/>
        </p:nvSpPr>
        <p:spPr>
          <a:xfrm>
            <a:off x="304800" y="914400"/>
            <a:ext cx="8458200" cy="3631763"/>
          </a:xfrm>
          <a:prstGeom prst="rect">
            <a:avLst/>
          </a:prstGeom>
          <a:noFill/>
        </p:spPr>
        <p:txBody>
          <a:bodyPr wrap="square" lIns="91440" tIns="45720" rIns="91440" bIns="45720" rtlCol="0" anchor="t">
            <a:spAutoFit/>
          </a:bodyPr>
          <a:lstStyle/>
          <a:p>
            <a:pPr>
              <a:spcAft>
                <a:spcPts val="1200"/>
              </a:spcAft>
            </a:pPr>
            <a:r>
              <a:rPr lang="en-US" dirty="0">
                <a:solidFill>
                  <a:srgbClr val="4E5757"/>
                </a:solidFill>
                <a:latin typeface="+mn-lt"/>
                <a:ea typeface="Calibri"/>
                <a:cs typeface="Calibri"/>
              </a:rPr>
              <a:t>Among potentially interested new target shooters:</a:t>
            </a:r>
          </a:p>
          <a:p>
            <a:pPr marL="285750" indent="-285750">
              <a:spcAft>
                <a:spcPts val="1200"/>
              </a:spcAft>
              <a:buFont typeface="Arial" panose="020B0604020202020204" pitchFamily="34" charset="0"/>
              <a:buChar char="•"/>
            </a:pPr>
            <a:r>
              <a:rPr lang="en-US" dirty="0">
                <a:solidFill>
                  <a:srgbClr val="4E5757"/>
                </a:solidFill>
                <a:latin typeface="+mn-lt"/>
              </a:rPr>
              <a:t>Women were slightly less likely to recognize American citizens have a Constitutional right to legally own firearms guaranteed by the 2nd Amendment.   </a:t>
            </a:r>
            <a:endParaRPr lang="en-US" dirty="0"/>
          </a:p>
          <a:p>
            <a:pPr marL="285750" indent="-285750">
              <a:spcAft>
                <a:spcPts val="1200"/>
              </a:spcAft>
              <a:buFont typeface="Arial" panose="020B0604020202020204" pitchFamily="34" charset="0"/>
              <a:buChar char="•"/>
            </a:pPr>
            <a:r>
              <a:rPr lang="en-US" dirty="0">
                <a:solidFill>
                  <a:srgbClr val="4E5757"/>
                </a:solidFill>
                <a:latin typeface="+mn-lt"/>
              </a:rPr>
              <a:t>Males, whites, 55+ year-olds, and rural residents were more informed about the constitutional right to own firearms.</a:t>
            </a:r>
            <a:endParaRPr lang="en-US" dirty="0">
              <a:solidFill>
                <a:srgbClr val="4E5757"/>
              </a:solidFill>
              <a:latin typeface="+mn-lt"/>
              <a:ea typeface="Calibri"/>
              <a:cs typeface="Calibri"/>
            </a:endParaRPr>
          </a:p>
          <a:p>
            <a:pPr marL="285750" indent="-285750">
              <a:spcAft>
                <a:spcPts val="1200"/>
              </a:spcAft>
              <a:buFont typeface="Arial" panose="020B0604020202020204" pitchFamily="34" charset="0"/>
              <a:buChar char="•"/>
            </a:pPr>
            <a:r>
              <a:rPr lang="en-US" dirty="0">
                <a:solidFill>
                  <a:srgbClr val="4E5757"/>
                </a:solidFill>
                <a:latin typeface="+mn-lt"/>
              </a:rPr>
              <a:t>Females, 18-54-year-olds, Asian Americans, and urbanites were less informed.</a:t>
            </a:r>
            <a:endParaRPr lang="en-US" dirty="0">
              <a:solidFill>
                <a:srgbClr val="4E5757"/>
              </a:solidFill>
              <a:latin typeface="+mn-lt"/>
              <a:ea typeface="Calibri"/>
              <a:cs typeface="Calibri"/>
            </a:endParaRPr>
          </a:p>
          <a:p>
            <a:pPr marL="285750" indent="-285750">
              <a:spcAft>
                <a:spcPts val="1200"/>
              </a:spcAft>
              <a:buFont typeface="Arial" panose="020B0604020202020204" pitchFamily="34" charset="0"/>
              <a:buChar char="•"/>
            </a:pPr>
            <a:r>
              <a:rPr lang="en-US" dirty="0">
                <a:solidFill>
                  <a:srgbClr val="4E5757"/>
                </a:solidFill>
                <a:latin typeface="+mn-lt"/>
              </a:rPr>
              <a:t>By community, rural residents are more aware that a constitutional right to legally own firearms exists but are less able to identify the Second Amendment as the source of this right. </a:t>
            </a:r>
            <a:endParaRPr lang="en-US" dirty="0">
              <a:solidFill>
                <a:srgbClr val="4E5757"/>
              </a:solidFill>
              <a:latin typeface="+mn-lt"/>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4E5757"/>
              </a:solidFill>
              <a:effectLst/>
              <a:uLnTx/>
              <a:uFillTx/>
              <a:latin typeface="Calibri"/>
            </a:endParaRPr>
          </a:p>
        </p:txBody>
      </p:sp>
      <p:grpSp>
        <p:nvGrpSpPr>
          <p:cNvPr id="7" name="Group 6">
            <a:extLst>
              <a:ext uri="{FF2B5EF4-FFF2-40B4-BE49-F238E27FC236}">
                <a16:creationId xmlns:a16="http://schemas.microsoft.com/office/drawing/2014/main" id="{E715EFA8-A7C8-7FEA-1414-B5ECC9EAFF1B}"/>
              </a:ext>
            </a:extLst>
          </p:cNvPr>
          <p:cNvGrpSpPr/>
          <p:nvPr/>
        </p:nvGrpSpPr>
        <p:grpSpPr>
          <a:xfrm>
            <a:off x="0" y="5857875"/>
            <a:ext cx="9144000" cy="1000125"/>
            <a:chOff x="0" y="5857875"/>
            <a:chExt cx="9144000" cy="1000125"/>
          </a:xfrm>
        </p:grpSpPr>
        <p:sp>
          <p:nvSpPr>
            <p:cNvPr id="8" name="Rectangle 7">
              <a:extLst>
                <a:ext uri="{FF2B5EF4-FFF2-40B4-BE49-F238E27FC236}">
                  <a16:creationId xmlns:a16="http://schemas.microsoft.com/office/drawing/2014/main" id="{59171EED-FCBC-D86C-570E-C5FBB5E32122}"/>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EC65CD5-43B0-1D96-8230-695C7BF31B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0" name="Picture 9" descr="A logo of a company&#10;&#10;Description automatically generated">
              <a:extLst>
                <a:ext uri="{FF2B5EF4-FFF2-40B4-BE49-F238E27FC236}">
                  <a16:creationId xmlns:a16="http://schemas.microsoft.com/office/drawing/2014/main" id="{E43F5082-8F1B-089E-2B18-7B5D78F40D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1" name="Picture 10" descr="A close-up of a logo&#10;&#10;Description automatically generated">
              <a:extLst>
                <a:ext uri="{FF2B5EF4-FFF2-40B4-BE49-F238E27FC236}">
                  <a16:creationId xmlns:a16="http://schemas.microsoft.com/office/drawing/2014/main" id="{355A32AE-43B8-9FEE-7EC9-1B96090C7D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5" name="TextBox 14">
            <a:extLst>
              <a:ext uri="{FF2B5EF4-FFF2-40B4-BE49-F238E27FC236}">
                <a16:creationId xmlns:a16="http://schemas.microsoft.com/office/drawing/2014/main" id="{FC4D6CD0-9B23-3F8B-9D6C-B4F81EE91E73}"/>
              </a:ext>
            </a:extLst>
          </p:cNvPr>
          <p:cNvSpPr txBox="1"/>
          <p:nvPr/>
        </p:nvSpPr>
        <p:spPr>
          <a:xfrm>
            <a:off x="2026444" y="144281"/>
            <a:ext cx="5091112" cy="523220"/>
          </a:xfrm>
          <a:prstGeom prst="rect">
            <a:avLst/>
          </a:prstGeom>
          <a:noFill/>
        </p:spPr>
        <p:txBody>
          <a:bodyPr wrap="square">
            <a:spAutoFit/>
          </a:bodyPr>
          <a:lstStyle/>
          <a:p>
            <a:pPr algn="ctr"/>
            <a:r>
              <a:rPr lang="en-US" sz="2800" b="1" kern="1200">
                <a:solidFill>
                  <a:schemeClr val="bg1"/>
                </a:solidFill>
                <a:latin typeface="+mj-lt"/>
                <a:cs typeface="+mj-cs"/>
              </a:rPr>
              <a:t>2nd Amendment Awareness</a:t>
            </a:r>
            <a:endParaRPr lang="en-US" sz="2800" b="1">
              <a:solidFill>
                <a:schemeClr val="bg1"/>
              </a:solidFill>
            </a:endParaRPr>
          </a:p>
        </p:txBody>
      </p:sp>
      <p:sp>
        <p:nvSpPr>
          <p:cNvPr id="16" name="Slide Number Placeholder 20">
            <a:extLst>
              <a:ext uri="{FF2B5EF4-FFF2-40B4-BE49-F238E27FC236}">
                <a16:creationId xmlns:a16="http://schemas.microsoft.com/office/drawing/2014/main" id="{556BBB86-2B53-F1C1-19FD-6EBC814BBB07}"/>
              </a:ext>
            </a:extLst>
          </p:cNvPr>
          <p:cNvSpPr txBox="1">
            <a:spLocks/>
          </p:cNvSpPr>
          <p:nvPr/>
        </p:nvSpPr>
        <p:spPr>
          <a:xfrm>
            <a:off x="6952102" y="6628507"/>
            <a:ext cx="2103120" cy="184666"/>
          </a:xfrm>
          <a:prstGeom prst="rect">
            <a:avLst/>
          </a:prstGeom>
        </p:spPr>
        <p:txBody>
          <a:bodyPr lIns="0" tIns="0" rIns="0" bIns="0"/>
          <a:lstStyle>
            <a:defPPr>
              <a:defRPr kern="0"/>
            </a:defPPr>
            <a:lvl1pPr algn="r">
              <a:defRPr sz="1200">
                <a:solidFill>
                  <a:srgbClr val="4E5757"/>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a:ln>
                <a:noFill/>
              </a:ln>
              <a:solidFill>
                <a:srgbClr val="4E5757"/>
              </a:solidFill>
              <a:effectLst/>
              <a:uLnTx/>
              <a:uFillTx/>
            </a:endParaRPr>
          </a:p>
        </p:txBody>
      </p:sp>
    </p:spTree>
    <p:extLst>
      <p:ext uri="{BB962C8B-B14F-4D97-AF65-F5344CB8AC3E}">
        <p14:creationId xmlns:p14="http://schemas.microsoft.com/office/powerpoint/2010/main" val="1513250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9540D5-155F-D8F8-F8DE-4940DB023635}"/>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50FD79-1282-7FE5-B615-4B4A60040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7F557A-5F69-8BC6-02E9-E9C4A6928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3" name="object 2">
            <a:extLst>
              <a:ext uri="{FF2B5EF4-FFF2-40B4-BE49-F238E27FC236}">
                <a16:creationId xmlns:a16="http://schemas.microsoft.com/office/drawing/2014/main" id="{7F8D84BE-7061-4900-731F-5EC3AB2F4BC6}"/>
              </a:ext>
            </a:extLst>
          </p:cNvPr>
          <p:cNvPicPr/>
          <p:nvPr/>
        </p:nvPicPr>
        <p:blipFill>
          <a:blip r:embed="rId2" cstate="screen">
            <a:alphaModFix amt="50000"/>
            <a:extLst>
              <a:ext uri="{28A0092B-C50C-407E-A947-70E740481C1C}">
                <a14:useLocalDpi xmlns:a14="http://schemas.microsoft.com/office/drawing/2010/main"/>
              </a:ext>
            </a:extLst>
          </a:blip>
          <a:srcRect b="-1"/>
          <a:stretch/>
        </p:blipFill>
        <p:spPr>
          <a:xfrm>
            <a:off x="19" y="0"/>
            <a:ext cx="9141694" cy="6857990"/>
          </a:xfrm>
          <a:prstGeom prst="rect">
            <a:avLst/>
          </a:prstGeom>
        </p:spPr>
      </p:pic>
      <p:grpSp>
        <p:nvGrpSpPr>
          <p:cNvPr id="7" name="Group 6">
            <a:extLst>
              <a:ext uri="{FF2B5EF4-FFF2-40B4-BE49-F238E27FC236}">
                <a16:creationId xmlns:a16="http://schemas.microsoft.com/office/drawing/2014/main" id="{67FE3D12-EEF7-960F-C989-0F265E9F3A09}"/>
              </a:ext>
            </a:extLst>
          </p:cNvPr>
          <p:cNvGrpSpPr/>
          <p:nvPr/>
        </p:nvGrpSpPr>
        <p:grpSpPr>
          <a:xfrm>
            <a:off x="0" y="5857875"/>
            <a:ext cx="9144000" cy="1000125"/>
            <a:chOff x="0" y="5857875"/>
            <a:chExt cx="9144000" cy="1000125"/>
          </a:xfrm>
        </p:grpSpPr>
        <p:sp>
          <p:nvSpPr>
            <p:cNvPr id="8" name="Rectangle 7">
              <a:extLst>
                <a:ext uri="{FF2B5EF4-FFF2-40B4-BE49-F238E27FC236}">
                  <a16:creationId xmlns:a16="http://schemas.microsoft.com/office/drawing/2014/main" id="{04ACA026-0EB5-44B2-2175-BABD18E06BEF}"/>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3536471-4D3A-33EE-E3A7-C0A1A6F67D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0" name="Picture 9" descr="A logo of a company&#10;&#10;Description automatically generated">
              <a:extLst>
                <a:ext uri="{FF2B5EF4-FFF2-40B4-BE49-F238E27FC236}">
                  <a16:creationId xmlns:a16="http://schemas.microsoft.com/office/drawing/2014/main" id="{54D0A456-E580-399C-609C-F62F8BDD0E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1" name="Picture 10" descr="A close-up of a logo&#10;&#10;Description automatically generated">
              <a:extLst>
                <a:ext uri="{FF2B5EF4-FFF2-40B4-BE49-F238E27FC236}">
                  <a16:creationId xmlns:a16="http://schemas.microsoft.com/office/drawing/2014/main" id="{CEFFFA24-02F5-AAA4-D2DB-2A93A633A3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4" name="TextBox 13">
            <a:extLst>
              <a:ext uri="{FF2B5EF4-FFF2-40B4-BE49-F238E27FC236}">
                <a16:creationId xmlns:a16="http://schemas.microsoft.com/office/drawing/2014/main" id="{7B21F68D-335B-C6E9-1A73-66B13E07A546}"/>
              </a:ext>
            </a:extLst>
          </p:cNvPr>
          <p:cNvSpPr txBox="1"/>
          <p:nvPr/>
        </p:nvSpPr>
        <p:spPr>
          <a:xfrm>
            <a:off x="800365" y="3339466"/>
            <a:ext cx="7847704" cy="2554545"/>
          </a:xfrm>
          <a:prstGeom prst="rect">
            <a:avLst/>
          </a:prstGeom>
          <a:noFill/>
        </p:spPr>
        <p:txBody>
          <a:bodyPr wrap="square">
            <a:spAutoFit/>
          </a:bodyPr>
          <a:lstStyle/>
          <a:p>
            <a:pPr algn="ctr"/>
            <a:r>
              <a:rPr lang="en-US" sz="4000" kern="1200">
                <a:solidFill>
                  <a:srgbClr val="FFFFFF"/>
                </a:solidFill>
                <a:latin typeface="+mj-lt"/>
                <a:cs typeface="+mj-cs"/>
              </a:rPr>
              <a:t>For detailed results, visit:</a:t>
            </a:r>
          </a:p>
          <a:p>
            <a:pPr algn="ctr"/>
            <a:r>
              <a:rPr lang="en-US" sz="4000" kern="1200">
                <a:solidFill>
                  <a:srgbClr val="FFFFFF"/>
                </a:solidFill>
                <a:latin typeface="+mj-lt"/>
                <a:cs typeface="+mj-cs"/>
              </a:rPr>
              <a:t>www.outdoorstewards.org, then Research &amp; Resources, then</a:t>
            </a:r>
          </a:p>
          <a:p>
            <a:pPr algn="ctr"/>
            <a:r>
              <a:rPr lang="en-US" sz="4000" kern="1200">
                <a:solidFill>
                  <a:srgbClr val="FFFFFF"/>
                </a:solidFill>
                <a:latin typeface="+mj-lt"/>
                <a:cs typeface="+mj-cs"/>
              </a:rPr>
              <a:t>Target Shooting</a:t>
            </a:r>
            <a:endParaRPr lang="en-US" sz="4000"/>
          </a:p>
        </p:txBody>
      </p:sp>
      <p:sp>
        <p:nvSpPr>
          <p:cNvPr id="16" name="Slide Number Placeholder 20">
            <a:extLst>
              <a:ext uri="{FF2B5EF4-FFF2-40B4-BE49-F238E27FC236}">
                <a16:creationId xmlns:a16="http://schemas.microsoft.com/office/drawing/2014/main" id="{F8A32410-7685-9E99-9E18-A9ECFB7B258D}"/>
              </a:ext>
            </a:extLst>
          </p:cNvPr>
          <p:cNvSpPr txBox="1">
            <a:spLocks/>
          </p:cNvSpPr>
          <p:nvPr/>
        </p:nvSpPr>
        <p:spPr>
          <a:xfrm>
            <a:off x="6952102" y="6638032"/>
            <a:ext cx="2103120" cy="184666"/>
          </a:xfrm>
          <a:prstGeom prst="rect">
            <a:avLst/>
          </a:prstGeom>
        </p:spPr>
        <p:txBody>
          <a:bodyPr lIns="0" tIns="0" rIns="0" bIns="0"/>
          <a:lstStyle>
            <a:defPPr>
              <a:defRPr kern="0"/>
            </a:defPPr>
            <a:lvl1pPr algn="r">
              <a:defRPr sz="1200">
                <a:solidFill>
                  <a:srgbClr val="4E5757"/>
                </a:solidFill>
              </a:defRPr>
            </a:lvl1pPr>
          </a:lstStyle>
          <a:p>
            <a:fld id="{B6F15528-21DE-4FAA-801E-634DDDAF4B2B}" type="slidenum">
              <a:rPr lang="en-US" smtClean="0"/>
              <a:pPr/>
              <a:t>27</a:t>
            </a:fld>
            <a:endParaRPr lang="en-US"/>
          </a:p>
        </p:txBody>
      </p:sp>
    </p:spTree>
    <p:extLst>
      <p:ext uri="{BB962C8B-B14F-4D97-AF65-F5344CB8AC3E}">
        <p14:creationId xmlns:p14="http://schemas.microsoft.com/office/powerpoint/2010/main" val="7609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33D18E3-2FC4-5F49-66E8-425CE7AA2CFC}"/>
            </a:ext>
          </a:extLst>
        </p:cNvPr>
        <p:cNvGrpSpPr/>
        <p:nvPr/>
      </p:nvGrpSpPr>
      <p:grpSpPr>
        <a:xfrm>
          <a:off x="0" y="0"/>
          <a:ext cx="0" cy="0"/>
          <a:chOff x="0" y="0"/>
          <a:chExt cx="0" cy="0"/>
        </a:xfrm>
      </p:grpSpPr>
      <p:sp>
        <p:nvSpPr>
          <p:cNvPr id="81" name="Rectangle 80">
            <a:extLst>
              <a:ext uri="{FF2B5EF4-FFF2-40B4-BE49-F238E27FC236}">
                <a16:creationId xmlns:a16="http://schemas.microsoft.com/office/drawing/2014/main" id="{55103C99-77CB-9378-BD34-3C7734025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a:extLst>
              <a:ext uri="{FF2B5EF4-FFF2-40B4-BE49-F238E27FC236}">
                <a16:creationId xmlns:a16="http://schemas.microsoft.com/office/drawing/2014/main" id="{1496F2BB-92C3-2433-FEAB-4656C5F53399}"/>
              </a:ext>
            </a:extLst>
          </p:cNvPr>
          <p:cNvPicPr/>
          <p:nvPr/>
        </p:nvPicPr>
        <p:blipFill>
          <a:blip r:embed="rId2" cstate="screen">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3" name="object 3">
            <a:extLst>
              <a:ext uri="{FF2B5EF4-FFF2-40B4-BE49-F238E27FC236}">
                <a16:creationId xmlns:a16="http://schemas.microsoft.com/office/drawing/2014/main" id="{700A55A6-BBBF-A375-E56E-30150DCB445A}"/>
              </a:ext>
            </a:extLst>
          </p:cNvPr>
          <p:cNvSpPr txBox="1">
            <a:spLocks noGrp="1"/>
          </p:cNvSpPr>
          <p:nvPr>
            <p:ph type="title"/>
          </p:nvPr>
        </p:nvSpPr>
        <p:spPr>
          <a:xfrm>
            <a:off x="1156446" y="4706975"/>
            <a:ext cx="6858000" cy="916438"/>
          </a:xfrm>
          <a:prstGeom prst="rect">
            <a:avLst/>
          </a:prstGeom>
        </p:spPr>
        <p:txBody>
          <a:bodyPr vert="horz" lIns="91440" tIns="45720" rIns="91440" bIns="45720" rtlCol="0" anchor="b">
            <a:normAutofit/>
          </a:bodyPr>
          <a:lstStyle/>
          <a:p>
            <a:pPr marL="12700" algn="ctr" rtl="0">
              <a:lnSpc>
                <a:spcPct val="90000"/>
              </a:lnSpc>
              <a:spcBef>
                <a:spcPct val="0"/>
              </a:spcBef>
            </a:pPr>
            <a:r>
              <a:rPr lang="en-US" sz="4600" kern="1200">
                <a:solidFill>
                  <a:srgbClr val="FFFFFF"/>
                </a:solidFill>
                <a:latin typeface="+mj-lt"/>
                <a:cs typeface="+mj-cs"/>
              </a:rPr>
              <a:t>KEY TAKEAWAYS</a:t>
            </a:r>
          </a:p>
        </p:txBody>
      </p:sp>
      <p:grpSp>
        <p:nvGrpSpPr>
          <p:cNvPr id="20" name="Group 19">
            <a:extLst>
              <a:ext uri="{FF2B5EF4-FFF2-40B4-BE49-F238E27FC236}">
                <a16:creationId xmlns:a16="http://schemas.microsoft.com/office/drawing/2014/main" id="{D6034ADC-0B78-84B9-2019-0C314B403889}"/>
              </a:ext>
            </a:extLst>
          </p:cNvPr>
          <p:cNvGrpSpPr/>
          <p:nvPr/>
        </p:nvGrpSpPr>
        <p:grpSpPr>
          <a:xfrm>
            <a:off x="0" y="5857875"/>
            <a:ext cx="9144000" cy="1000125"/>
            <a:chOff x="0" y="5857875"/>
            <a:chExt cx="9144000" cy="1000125"/>
          </a:xfrm>
        </p:grpSpPr>
        <p:sp>
          <p:nvSpPr>
            <p:cNvPr id="21" name="Rectangle 20">
              <a:extLst>
                <a:ext uri="{FF2B5EF4-FFF2-40B4-BE49-F238E27FC236}">
                  <a16:creationId xmlns:a16="http://schemas.microsoft.com/office/drawing/2014/main" id="{E9201B68-8552-383C-6E15-EC27627F4462}"/>
                </a:ext>
              </a:extLst>
            </p:cNvPr>
            <p:cNvSpPr/>
            <p:nvPr/>
          </p:nvSpPr>
          <p:spPr>
            <a:xfrm>
              <a:off x="0" y="5857875"/>
              <a:ext cx="9144000" cy="10001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61040A0-3498-C5CE-0B5B-DA82DC3D19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3" name="Picture 22" descr="A logo of a company&#10;&#10;Description automatically generated">
              <a:extLst>
                <a:ext uri="{FF2B5EF4-FFF2-40B4-BE49-F238E27FC236}">
                  <a16:creationId xmlns:a16="http://schemas.microsoft.com/office/drawing/2014/main" id="{D90B1842-FFF0-C7D7-A429-06C571D8AC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4" name="Picture 23" descr="A close-up of a logo&#10;&#10;Description automatically generated">
              <a:extLst>
                <a:ext uri="{FF2B5EF4-FFF2-40B4-BE49-F238E27FC236}">
                  <a16:creationId xmlns:a16="http://schemas.microsoft.com/office/drawing/2014/main" id="{0BD50CF9-4118-F0F8-9015-61C5984E6A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4" name="Slide Number Placeholder 1">
            <a:extLst>
              <a:ext uri="{FF2B5EF4-FFF2-40B4-BE49-F238E27FC236}">
                <a16:creationId xmlns:a16="http://schemas.microsoft.com/office/drawing/2014/main" id="{9FF8FA2D-5FE3-794C-A76B-E7D683A3D887}"/>
              </a:ext>
            </a:extLst>
          </p:cNvPr>
          <p:cNvSpPr>
            <a:spLocks noGrp="1"/>
          </p:cNvSpPr>
          <p:nvPr>
            <p:ph type="sldNum" sz="quarter" idx="7"/>
          </p:nvPr>
        </p:nvSpPr>
        <p:spPr>
          <a:xfrm>
            <a:off x="6952102" y="6628507"/>
            <a:ext cx="2103120" cy="184666"/>
          </a:xfrm>
        </p:spPr>
        <p:txBody>
          <a:bodyPr/>
          <a:lstStyle/>
          <a:p>
            <a:fld id="{B6F15528-21DE-4FAA-801E-634DDDAF4B2B}" type="slidenum">
              <a:rPr lang="en-US" smtClean="0">
                <a:solidFill>
                  <a:srgbClr val="4E5757"/>
                </a:solidFill>
              </a:rPr>
              <a:t>3</a:t>
            </a:fld>
            <a:endParaRPr lang="en-US">
              <a:solidFill>
                <a:srgbClr val="4E5757"/>
              </a:solidFill>
            </a:endParaRPr>
          </a:p>
        </p:txBody>
      </p:sp>
    </p:spTree>
    <p:extLst>
      <p:ext uri="{BB962C8B-B14F-4D97-AF65-F5344CB8AC3E}">
        <p14:creationId xmlns:p14="http://schemas.microsoft.com/office/powerpoint/2010/main" val="1812976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F1646F-CD9D-0F46-BF42-BB31FE84CAEE}"/>
              </a:ext>
            </a:extLst>
          </p:cNvPr>
          <p:cNvSpPr/>
          <p:nvPr/>
        </p:nvSpPr>
        <p:spPr>
          <a:xfrm>
            <a:off x="-1677" y="327586"/>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3CAEE-D692-4098-AE8A-E3A3D8D35008}"/>
              </a:ext>
            </a:extLst>
          </p:cNvPr>
          <p:cNvSpPr>
            <a:spLocks noGrp="1"/>
          </p:cNvSpPr>
          <p:nvPr>
            <p:ph type="title"/>
          </p:nvPr>
        </p:nvSpPr>
        <p:spPr>
          <a:xfrm>
            <a:off x="1536954" y="287466"/>
            <a:ext cx="6070092" cy="615553"/>
          </a:xfrm>
        </p:spPr>
        <p:txBody>
          <a:bodyPr wrap="square" lIns="0" tIns="0" rIns="0" bIns="0" anchor="t">
            <a:spAutoFit/>
          </a:bodyPr>
          <a:lstStyle/>
          <a:p>
            <a:pPr algn="ctr"/>
            <a:r>
              <a:rPr lang="en-US" sz="4000">
                <a:solidFill>
                  <a:schemeClr val="bg1"/>
                </a:solidFill>
              </a:rPr>
              <a:t>KEY TAKEAWAYS</a:t>
            </a:r>
            <a:endParaRPr lang="en-US" sz="4000">
              <a:solidFill>
                <a:schemeClr val="bg1"/>
              </a:solidFill>
              <a:ea typeface="Calibri"/>
            </a:endParaRPr>
          </a:p>
        </p:txBody>
      </p:sp>
      <p:grpSp>
        <p:nvGrpSpPr>
          <p:cNvPr id="5" name="Group 4">
            <a:extLst>
              <a:ext uri="{FF2B5EF4-FFF2-40B4-BE49-F238E27FC236}">
                <a16:creationId xmlns:a16="http://schemas.microsoft.com/office/drawing/2014/main" id="{00411980-C660-7CEB-FA73-4BDBA75BF9BB}"/>
              </a:ext>
            </a:extLst>
          </p:cNvPr>
          <p:cNvGrpSpPr/>
          <p:nvPr/>
        </p:nvGrpSpPr>
        <p:grpSpPr>
          <a:xfrm>
            <a:off x="0" y="5857875"/>
            <a:ext cx="9144000" cy="1000125"/>
            <a:chOff x="0" y="5857875"/>
            <a:chExt cx="9144000" cy="1000125"/>
          </a:xfrm>
        </p:grpSpPr>
        <p:sp>
          <p:nvSpPr>
            <p:cNvPr id="6" name="Rectangle 5">
              <a:extLst>
                <a:ext uri="{FF2B5EF4-FFF2-40B4-BE49-F238E27FC236}">
                  <a16:creationId xmlns:a16="http://schemas.microsoft.com/office/drawing/2014/main" id="{D923E901-FB6B-A2BD-93E7-ABAD13AD1AE6}"/>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424EB01-5D55-8D20-519C-17F64A9ECF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8" name="Picture 7" descr="A logo of a company&#10;&#10;Description automatically generated">
              <a:extLst>
                <a:ext uri="{FF2B5EF4-FFF2-40B4-BE49-F238E27FC236}">
                  <a16:creationId xmlns:a16="http://schemas.microsoft.com/office/drawing/2014/main" id="{0E23B74E-CE79-7FEE-353D-00DD3AEFA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9" name="Picture 8" descr="A close-up of a logo&#10;&#10;Description automatically generated">
              <a:extLst>
                <a:ext uri="{FF2B5EF4-FFF2-40B4-BE49-F238E27FC236}">
                  <a16:creationId xmlns:a16="http://schemas.microsoft.com/office/drawing/2014/main" id="{94374BE6-8972-7DFD-C99C-DF98A6D47E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4" name="Slide Number Placeholder 3">
            <a:extLst>
              <a:ext uri="{FF2B5EF4-FFF2-40B4-BE49-F238E27FC236}">
                <a16:creationId xmlns:a16="http://schemas.microsoft.com/office/drawing/2014/main" id="{57E2C318-D5DA-DA20-E724-29E44E1E43C7}"/>
              </a:ext>
            </a:extLst>
          </p:cNvPr>
          <p:cNvSpPr>
            <a:spLocks noGrp="1"/>
          </p:cNvSpPr>
          <p:nvPr>
            <p:ph type="sldNum" sz="quarter" idx="7"/>
          </p:nvPr>
        </p:nvSpPr>
        <p:spPr/>
        <p:txBody>
          <a:bodyPr/>
          <a:lstStyle/>
          <a:p>
            <a:fld id="{B6F15528-21DE-4FAA-801E-634DDDAF4B2B}" type="slidenum">
              <a:rPr lang="en-US" smtClean="0">
                <a:solidFill>
                  <a:srgbClr val="4E5757"/>
                </a:solidFill>
              </a:rPr>
              <a:pPr/>
              <a:t>4</a:t>
            </a:fld>
            <a:endParaRPr lang="en-US">
              <a:solidFill>
                <a:srgbClr val="4E5757"/>
              </a:solidFill>
            </a:endParaRPr>
          </a:p>
        </p:txBody>
      </p:sp>
      <p:sp>
        <p:nvSpPr>
          <p:cNvPr id="12" name="TextBox 11">
            <a:extLst>
              <a:ext uri="{FF2B5EF4-FFF2-40B4-BE49-F238E27FC236}">
                <a16:creationId xmlns:a16="http://schemas.microsoft.com/office/drawing/2014/main" id="{5D9F03CF-1FE6-BFD8-AF8D-BDDCB9BE76C6}"/>
              </a:ext>
            </a:extLst>
          </p:cNvPr>
          <p:cNvSpPr txBox="1"/>
          <p:nvPr/>
        </p:nvSpPr>
        <p:spPr>
          <a:xfrm>
            <a:off x="105156" y="1165860"/>
            <a:ext cx="8415375" cy="477053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dirty="0">
                <a:solidFill>
                  <a:srgbClr val="4E5757"/>
                </a:solidFill>
                <a:latin typeface="+mn-lt"/>
              </a:rPr>
              <a:t>The pool of potential new range visitors is deep!</a:t>
            </a:r>
            <a:endParaRPr lang="en-US" dirty="0"/>
          </a:p>
          <a:p>
            <a:pPr marL="514350" lvl="8" indent="-285750">
              <a:spcAft>
                <a:spcPts val="600"/>
              </a:spcAft>
              <a:buFont typeface="Courier New" panose="02070309020205020404" pitchFamily="49" charset="0"/>
              <a:buChar char="o"/>
            </a:pPr>
            <a:r>
              <a:rPr lang="en-US" sz="1600" dirty="0">
                <a:solidFill>
                  <a:srgbClr val="4E5757"/>
                </a:solidFill>
                <a:latin typeface="+mn-lt"/>
              </a:rPr>
              <a:t>African-Americans = 61%, or 25.4 million nationally rated their interest a 4 or 5 out of 5.</a:t>
            </a:r>
            <a:endParaRPr lang="en-US" sz="1600" dirty="0">
              <a:solidFill>
                <a:srgbClr val="4E5757"/>
              </a:solidFill>
              <a:latin typeface="+mn-lt"/>
              <a:ea typeface="Calibri"/>
              <a:cs typeface="Calibri"/>
            </a:endParaRPr>
          </a:p>
          <a:p>
            <a:pPr marL="514350" lvl="8" indent="-285750">
              <a:spcAft>
                <a:spcPts val="600"/>
              </a:spcAft>
              <a:buFont typeface="Courier New" panose="02070309020205020404" pitchFamily="49" charset="0"/>
              <a:buChar char="o"/>
            </a:pPr>
            <a:r>
              <a:rPr lang="en-US" sz="1600" dirty="0">
                <a:solidFill>
                  <a:srgbClr val="4E5757"/>
                </a:solidFill>
                <a:latin typeface="+mn-lt"/>
              </a:rPr>
              <a:t>Hispanics = 64%, or 39.7 million rated their interest a 4 or 5.</a:t>
            </a:r>
            <a:endParaRPr lang="en-US" sz="1600" dirty="0">
              <a:solidFill>
                <a:srgbClr val="4E5757"/>
              </a:solidFill>
              <a:latin typeface="+mn-lt"/>
              <a:ea typeface="Calibri"/>
              <a:cs typeface="Calibri"/>
            </a:endParaRPr>
          </a:p>
          <a:p>
            <a:pPr marL="514350" lvl="8" indent="-285750">
              <a:spcAft>
                <a:spcPts val="600"/>
              </a:spcAft>
              <a:buFont typeface="Courier New" panose="02070309020205020404" pitchFamily="49" charset="0"/>
              <a:buChar char="o"/>
            </a:pPr>
            <a:r>
              <a:rPr lang="en-US" sz="1600" dirty="0">
                <a:solidFill>
                  <a:srgbClr val="4E5757"/>
                </a:solidFill>
                <a:latin typeface="+mn-lt"/>
              </a:rPr>
              <a:t>Asian Americans  = 53%, or 10.4 million rated their interest a 4 or 5. </a:t>
            </a:r>
            <a:endParaRPr lang="en-US" sz="1600" dirty="0">
              <a:solidFill>
                <a:srgbClr val="4E5757"/>
              </a:solidFill>
              <a:latin typeface="+mn-lt"/>
              <a:ea typeface="Calibri"/>
              <a:cs typeface="Calibri"/>
            </a:endParaRPr>
          </a:p>
          <a:p>
            <a:pPr marL="517525">
              <a:spcAft>
                <a:spcPts val="600"/>
              </a:spcAft>
            </a:pPr>
            <a:r>
              <a:rPr lang="en-US" dirty="0">
                <a:solidFill>
                  <a:srgbClr val="4E5757"/>
                </a:solidFill>
                <a:latin typeface="+mn-lt"/>
              </a:rPr>
              <a:t>Altogether and given overlap in these groups, 73.0 million people from non-traditional audiences are interested in trying target shooting.</a:t>
            </a:r>
            <a:endParaRPr lang="en-US" dirty="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dirty="0">
                <a:solidFill>
                  <a:srgbClr val="4E5757"/>
                </a:solidFill>
                <a:latin typeface="+mn-lt"/>
              </a:rPr>
              <a:t>Interests, motivations, and preferences show strong similarities across the various tested demographic categories. Some differences do exist, such as by gender, and are available in the detailed companion spreadsheet.</a:t>
            </a:r>
            <a:endParaRPr lang="en-US" dirty="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dirty="0">
                <a:solidFill>
                  <a:srgbClr val="4E5757"/>
                </a:solidFill>
                <a:latin typeface="+mn-lt"/>
              </a:rPr>
              <a:t>All participants who were selected for this survey identified that they had never participated in target shooting with a firearm but indicated an interest in doing so. </a:t>
            </a:r>
            <a:endParaRPr lang="en-US" dirty="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dirty="0">
                <a:solidFill>
                  <a:srgbClr val="4E5757"/>
                </a:solidFill>
                <a:latin typeface="+mn-lt"/>
              </a:rPr>
              <a:t>Newcomers are focused on </a:t>
            </a:r>
            <a:r>
              <a:rPr lang="en-US" u="sng" dirty="0">
                <a:solidFill>
                  <a:srgbClr val="4E5757"/>
                </a:solidFill>
                <a:latin typeface="+mn-lt"/>
              </a:rPr>
              <a:t>safety</a:t>
            </a:r>
            <a:r>
              <a:rPr lang="en-US" dirty="0">
                <a:solidFill>
                  <a:srgbClr val="4E5757"/>
                </a:solidFill>
                <a:latin typeface="+mn-lt"/>
              </a:rPr>
              <a:t>, protection, skill acquisition, and fun.</a:t>
            </a:r>
            <a:endParaRPr lang="en-US" dirty="0">
              <a:solidFill>
                <a:srgbClr val="4E5757"/>
              </a:solidFill>
              <a:latin typeface="+mn-lt"/>
              <a:ea typeface="Calibri"/>
              <a:cs typeface="Calibri"/>
            </a:endParaRPr>
          </a:p>
          <a:p>
            <a:pPr marL="285750" indent="-285750">
              <a:spcAft>
                <a:spcPts val="600"/>
              </a:spcAft>
              <a:buFont typeface="Arial" panose="020B0604020202020204" pitchFamily="34" charset="0"/>
              <a:buChar char="•"/>
            </a:pPr>
            <a:r>
              <a:rPr lang="en-US" dirty="0">
                <a:solidFill>
                  <a:srgbClr val="4E5757"/>
                </a:solidFill>
                <a:latin typeface="+mn-lt"/>
              </a:rPr>
              <a:t>Safety is an underlying theme and concern of potential new shooters. They need to know everything expected of them and all safety measures that will be taken BEFORE they ever decide to visit a range. This point cannot be overstated!</a:t>
            </a:r>
            <a:endParaRPr lang="en-US" dirty="0">
              <a:solidFill>
                <a:srgbClr val="4E5757"/>
              </a:solidFill>
              <a:latin typeface="+mn-lt"/>
              <a:ea typeface="Calibri"/>
              <a:cs typeface="Calibri"/>
            </a:endParaRPr>
          </a:p>
        </p:txBody>
      </p:sp>
    </p:spTree>
    <p:extLst>
      <p:ext uri="{BB962C8B-B14F-4D97-AF65-F5344CB8AC3E}">
        <p14:creationId xmlns:p14="http://schemas.microsoft.com/office/powerpoint/2010/main" val="134753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40CB2E-3749-4B0C-DFB6-C3166C8C56F6}"/>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a:extLst>
              <a:ext uri="{FF2B5EF4-FFF2-40B4-BE49-F238E27FC236}">
                <a16:creationId xmlns:a16="http://schemas.microsoft.com/office/drawing/2014/main" id="{494EC8AD-B650-F07B-766B-CFC64660316E}"/>
              </a:ext>
            </a:extLst>
          </p:cNvPr>
          <p:cNvPicPr/>
          <p:nvPr/>
        </p:nvPicPr>
        <p:blipFill>
          <a:blip r:embed="rId2" cstate="screen">
            <a:alphaModFix amt="35000"/>
            <a:extLst>
              <a:ext uri="{28A0092B-C50C-407E-A947-70E740481C1C}">
                <a14:useLocalDpi xmlns:a14="http://schemas.microsoft.com/office/drawing/2010/main"/>
              </a:ext>
            </a:extLst>
          </a:blip>
          <a:srcRect r="-1" b="-1"/>
          <a:stretch/>
        </p:blipFill>
        <p:spPr>
          <a:xfrm>
            <a:off x="-1" y="-33867"/>
            <a:ext cx="9143980" cy="6857990"/>
          </a:xfrm>
          <a:prstGeom prst="rect">
            <a:avLst/>
          </a:prstGeom>
        </p:spPr>
      </p:pic>
      <p:grpSp>
        <p:nvGrpSpPr>
          <p:cNvPr id="12" name="Group 11">
            <a:extLst>
              <a:ext uri="{FF2B5EF4-FFF2-40B4-BE49-F238E27FC236}">
                <a16:creationId xmlns:a16="http://schemas.microsoft.com/office/drawing/2014/main" id="{313AFC37-D27D-4852-0B4E-DB5AF8C0C187}"/>
              </a:ext>
            </a:extLst>
          </p:cNvPr>
          <p:cNvGrpSpPr/>
          <p:nvPr/>
        </p:nvGrpSpPr>
        <p:grpSpPr>
          <a:xfrm>
            <a:off x="0" y="5857875"/>
            <a:ext cx="9144000" cy="1000125"/>
            <a:chOff x="0" y="5857875"/>
            <a:chExt cx="9144000" cy="1000125"/>
          </a:xfrm>
        </p:grpSpPr>
        <p:sp>
          <p:nvSpPr>
            <p:cNvPr id="13" name="Rectangle 12">
              <a:extLst>
                <a:ext uri="{FF2B5EF4-FFF2-40B4-BE49-F238E27FC236}">
                  <a16:creationId xmlns:a16="http://schemas.microsoft.com/office/drawing/2014/main" id="{9065AD73-F71A-920F-A1AF-D4109729C92A}"/>
                </a:ext>
              </a:extLst>
            </p:cNvPr>
            <p:cNvSpPr/>
            <p:nvPr/>
          </p:nvSpPr>
          <p:spPr>
            <a:xfrm>
              <a:off x="0" y="5857875"/>
              <a:ext cx="9144000" cy="10001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BD08172-EA1B-908D-70B6-F497587011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5" name="Picture 14" descr="A logo of a company&#10;&#10;Description automatically generated">
              <a:extLst>
                <a:ext uri="{FF2B5EF4-FFF2-40B4-BE49-F238E27FC236}">
                  <a16:creationId xmlns:a16="http://schemas.microsoft.com/office/drawing/2014/main" id="{CDD44EA0-2DBF-2C13-FA7B-384A8EC79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6" name="Picture 15" descr="A close-up of a logo&#10;&#10;Description automatically generated">
              <a:extLst>
                <a:ext uri="{FF2B5EF4-FFF2-40B4-BE49-F238E27FC236}">
                  <a16:creationId xmlns:a16="http://schemas.microsoft.com/office/drawing/2014/main" id="{EC4ABC93-1888-D441-2D4F-3FC35ED830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8" name="Slide Number Placeholder 17">
            <a:extLst>
              <a:ext uri="{FF2B5EF4-FFF2-40B4-BE49-F238E27FC236}">
                <a16:creationId xmlns:a16="http://schemas.microsoft.com/office/drawing/2014/main" id="{9D3E0C25-4DD3-A925-3BAF-422D4DCE17D3}"/>
              </a:ext>
            </a:extLst>
          </p:cNvPr>
          <p:cNvSpPr>
            <a:spLocks noGrp="1"/>
          </p:cNvSpPr>
          <p:nvPr>
            <p:ph type="sldNum" sz="quarter" idx="7"/>
          </p:nvPr>
        </p:nvSpPr>
        <p:spPr/>
        <p:txBody>
          <a:bodyPr/>
          <a:lstStyle/>
          <a:p>
            <a:fld id="{B6F15528-21DE-4FAA-801E-634DDDAF4B2B}" type="slidenum">
              <a:rPr lang="en-US" smtClean="0">
                <a:solidFill>
                  <a:srgbClr val="4E5757"/>
                </a:solidFill>
              </a:rPr>
              <a:pPr/>
              <a:t>5</a:t>
            </a:fld>
            <a:endParaRPr lang="en-US">
              <a:solidFill>
                <a:srgbClr val="4E5757"/>
              </a:solidFill>
            </a:endParaRPr>
          </a:p>
        </p:txBody>
      </p:sp>
      <p:sp>
        <p:nvSpPr>
          <p:cNvPr id="22" name="object 3">
            <a:extLst>
              <a:ext uri="{FF2B5EF4-FFF2-40B4-BE49-F238E27FC236}">
                <a16:creationId xmlns:a16="http://schemas.microsoft.com/office/drawing/2014/main" id="{894CF28F-88FA-A657-D3BF-C54A14660F7C}"/>
              </a:ext>
            </a:extLst>
          </p:cNvPr>
          <p:cNvSpPr txBox="1">
            <a:spLocks noGrp="1"/>
          </p:cNvSpPr>
          <p:nvPr>
            <p:ph type="title"/>
          </p:nvPr>
        </p:nvSpPr>
        <p:spPr>
          <a:xfrm>
            <a:off x="1308846" y="4859375"/>
            <a:ext cx="6858000" cy="916438"/>
          </a:xfrm>
          <a:prstGeom prst="rect">
            <a:avLst/>
          </a:prstGeom>
        </p:spPr>
        <p:txBody>
          <a:bodyPr vert="horz" lIns="91440" tIns="45720" rIns="91440" bIns="45720" rtlCol="0" anchor="b">
            <a:normAutofit/>
          </a:bodyPr>
          <a:lstStyle/>
          <a:p>
            <a:pPr marL="12700" algn="ctr" rtl="0">
              <a:lnSpc>
                <a:spcPct val="90000"/>
              </a:lnSpc>
              <a:spcBef>
                <a:spcPct val="0"/>
              </a:spcBef>
            </a:pPr>
            <a:r>
              <a:rPr lang="en-US" sz="4600" kern="1200">
                <a:solidFill>
                  <a:srgbClr val="FFFFFF"/>
                </a:solidFill>
                <a:latin typeface="+mj-lt"/>
                <a:cs typeface="+mj-cs"/>
              </a:rPr>
              <a:t>PURPOSE</a:t>
            </a:r>
          </a:p>
        </p:txBody>
      </p:sp>
    </p:spTree>
    <p:extLst>
      <p:ext uri="{BB962C8B-B14F-4D97-AF65-F5344CB8AC3E}">
        <p14:creationId xmlns:p14="http://schemas.microsoft.com/office/powerpoint/2010/main" val="1993068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21045-CC9C-4C51-FDEE-66299D3D837D}"/>
              </a:ext>
            </a:extLst>
          </p:cNvPr>
          <p:cNvSpPr/>
          <p:nvPr/>
        </p:nvSpPr>
        <p:spPr>
          <a:xfrm>
            <a:off x="-1677" y="327586"/>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79CF8-5ADC-0E2F-A3FA-71561C649AFD}"/>
              </a:ext>
            </a:extLst>
          </p:cNvPr>
          <p:cNvSpPr>
            <a:spLocks noGrp="1"/>
          </p:cNvSpPr>
          <p:nvPr>
            <p:ph type="title"/>
          </p:nvPr>
        </p:nvSpPr>
        <p:spPr>
          <a:xfrm>
            <a:off x="1550400" y="294328"/>
            <a:ext cx="6070092" cy="615553"/>
          </a:xfrm>
        </p:spPr>
        <p:txBody>
          <a:bodyPr wrap="square" lIns="0" tIns="0" rIns="0" bIns="0" anchor="t">
            <a:spAutoFit/>
          </a:bodyPr>
          <a:lstStyle/>
          <a:p>
            <a:pPr algn="ctr"/>
            <a:r>
              <a:rPr lang="en-US" sz="4000">
                <a:solidFill>
                  <a:schemeClr val="bg1"/>
                </a:solidFill>
              </a:rPr>
              <a:t>PURPOSE</a:t>
            </a:r>
            <a:endParaRPr lang="en-US" sz="4000">
              <a:solidFill>
                <a:schemeClr val="bg1"/>
              </a:solidFill>
              <a:ea typeface="Calibri"/>
            </a:endParaRPr>
          </a:p>
        </p:txBody>
      </p:sp>
      <p:grpSp>
        <p:nvGrpSpPr>
          <p:cNvPr id="4" name="Group 3">
            <a:extLst>
              <a:ext uri="{FF2B5EF4-FFF2-40B4-BE49-F238E27FC236}">
                <a16:creationId xmlns:a16="http://schemas.microsoft.com/office/drawing/2014/main" id="{79CD7D46-8ED7-B8CE-4DBE-47C08288D934}"/>
              </a:ext>
            </a:extLst>
          </p:cNvPr>
          <p:cNvGrpSpPr/>
          <p:nvPr/>
        </p:nvGrpSpPr>
        <p:grpSpPr>
          <a:xfrm>
            <a:off x="0" y="5857875"/>
            <a:ext cx="9144000" cy="1000125"/>
            <a:chOff x="0" y="5857875"/>
            <a:chExt cx="9144000" cy="1000125"/>
          </a:xfrm>
        </p:grpSpPr>
        <p:sp>
          <p:nvSpPr>
            <p:cNvPr id="5" name="Rectangle 4">
              <a:extLst>
                <a:ext uri="{FF2B5EF4-FFF2-40B4-BE49-F238E27FC236}">
                  <a16:creationId xmlns:a16="http://schemas.microsoft.com/office/drawing/2014/main" id="{323C799F-A330-75CF-E052-B46D191D36C9}"/>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C379C12-712D-2BE7-4A1E-6566C68F5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7" name="Picture 6" descr="A logo of a company&#10;&#10;Description automatically generated">
              <a:extLst>
                <a:ext uri="{FF2B5EF4-FFF2-40B4-BE49-F238E27FC236}">
                  <a16:creationId xmlns:a16="http://schemas.microsoft.com/office/drawing/2014/main" id="{8AF70E4F-43EF-376F-201A-B53FB58BC7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8" name="Picture 7" descr="A close-up of a logo&#10;&#10;Description automatically generated">
              <a:extLst>
                <a:ext uri="{FF2B5EF4-FFF2-40B4-BE49-F238E27FC236}">
                  <a16:creationId xmlns:a16="http://schemas.microsoft.com/office/drawing/2014/main" id="{793CEB0D-4A6F-B94D-72AF-2DFE8996DC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3" name="Slide Number Placeholder 2">
            <a:extLst>
              <a:ext uri="{FF2B5EF4-FFF2-40B4-BE49-F238E27FC236}">
                <a16:creationId xmlns:a16="http://schemas.microsoft.com/office/drawing/2014/main" id="{D025A8FA-748D-8EC4-F22B-624E1C8034FE}"/>
              </a:ext>
            </a:extLst>
          </p:cNvPr>
          <p:cNvSpPr>
            <a:spLocks noGrp="1"/>
          </p:cNvSpPr>
          <p:nvPr>
            <p:ph type="sldNum" sz="quarter" idx="7"/>
          </p:nvPr>
        </p:nvSpPr>
        <p:spPr/>
        <p:txBody>
          <a:bodyPr/>
          <a:lstStyle/>
          <a:p>
            <a:fld id="{B6F15528-21DE-4FAA-801E-634DDDAF4B2B}" type="slidenum">
              <a:rPr lang="en-US" smtClean="0"/>
              <a:pPr/>
              <a:t>6</a:t>
            </a:fld>
            <a:endParaRPr lang="en-US"/>
          </a:p>
        </p:txBody>
      </p:sp>
      <p:sp>
        <p:nvSpPr>
          <p:cNvPr id="9" name="TextBox 8">
            <a:extLst>
              <a:ext uri="{FF2B5EF4-FFF2-40B4-BE49-F238E27FC236}">
                <a16:creationId xmlns:a16="http://schemas.microsoft.com/office/drawing/2014/main" id="{6F1AEAB4-ED13-6D19-857C-8882063AF114}"/>
              </a:ext>
            </a:extLst>
          </p:cNvPr>
          <p:cNvSpPr txBox="1"/>
          <p:nvPr/>
        </p:nvSpPr>
        <p:spPr>
          <a:xfrm>
            <a:off x="260330" y="1212918"/>
            <a:ext cx="8260201" cy="4432164"/>
          </a:xfrm>
          <a:prstGeom prst="rect">
            <a:avLst/>
          </a:prstGeom>
        </p:spPr>
        <p:txBody>
          <a:bodyPr vert="horz" lIns="91440" tIns="45720" rIns="91440" bIns="45720" rtlCol="0" anchor="t">
            <a:noAutofit/>
          </a:bodyPr>
          <a:lstStyle/>
          <a:p>
            <a:pPr algn="l" rtl="0">
              <a:lnSpc>
                <a:spcPct val="120000"/>
              </a:lnSpc>
              <a:spcAft>
                <a:spcPts val="1200"/>
              </a:spcAft>
            </a:pPr>
            <a:r>
              <a:rPr lang="en-US" sz="1200" kern="1200" dirty="0">
                <a:solidFill>
                  <a:srgbClr val="4E5757"/>
                </a:solidFill>
                <a:latin typeface="+mn-lt"/>
                <a:ea typeface="+mn-ea"/>
                <a:cs typeface="+mn-cs"/>
              </a:rPr>
              <a:t>Welcome New Shooters! Tactics to Increase Participation within Under-Represented Communities </a:t>
            </a:r>
            <a:endParaRPr lang="en-US" dirty="0"/>
          </a:p>
          <a:p>
            <a:pPr algn="l">
              <a:lnSpc>
                <a:spcPct val="120000"/>
              </a:lnSpc>
              <a:spcAft>
                <a:spcPts val="1200"/>
              </a:spcAft>
            </a:pPr>
            <a:r>
              <a:rPr lang="en-US" sz="1200" kern="1200" dirty="0">
                <a:solidFill>
                  <a:srgbClr val="4E5757"/>
                </a:solidFill>
                <a:latin typeface="+mn-lt"/>
                <a:ea typeface="+mn-ea"/>
                <a:cs typeface="+mn-cs"/>
              </a:rPr>
              <a:t>The Outdoor Stewards of Conservation Foundation led this project, assisted by research partners Southwick Associates and DJ Case &amp; Associates, with the goal of identifying the need to learn more about the millions interested in trying target shooting for the first time. </a:t>
            </a:r>
            <a:endParaRPr lang="en-US" dirty="0">
              <a:ea typeface="+mn-ea"/>
              <a:cs typeface="+mn-cs"/>
            </a:endParaRPr>
          </a:p>
          <a:p>
            <a:pPr algn="l" rtl="0">
              <a:lnSpc>
                <a:spcPct val="120000"/>
              </a:lnSpc>
              <a:spcAft>
                <a:spcPts val="1200"/>
              </a:spcAft>
            </a:pPr>
            <a:r>
              <a:rPr lang="en-US" sz="1200" kern="1200" dirty="0">
                <a:solidFill>
                  <a:srgbClr val="4E5757"/>
                </a:solidFill>
                <a:latin typeface="+mn-lt"/>
                <a:ea typeface="+mn-ea"/>
                <a:cs typeface="+mn-cs"/>
              </a:rPr>
              <a:t>Previous National Shooting Sports Foundation (NSSF) research (2015) showed women, Hispanics, African Americans, and Asian Americans have high rates of interest in target shooting. In fact, Hispanics and African Americans had higher levels of interest (26% and 27%, respectively) than Asians (15%) and Caucasians (13%), while women had the same interest levels as men. However, multiple sources show even after the recent spikes in participation since 2020, shooting sports participation still remains overwhelmingly male and Caucasian. Considering that a majority of the U.S. population is expected to be non-Caucasian by mid-century, there is significant need and potential to grow target shooting. This project sought to identify the barriers holding back under-represented audiences from trying target shooting and potential solutions.</a:t>
            </a:r>
            <a:endParaRPr lang="en-US" sz="1200" kern="1200" dirty="0">
              <a:solidFill>
                <a:srgbClr val="4E5757"/>
              </a:solidFill>
              <a:latin typeface="+mn-lt"/>
              <a:ea typeface="Calibri"/>
              <a:cs typeface="Calibri"/>
            </a:endParaRPr>
          </a:p>
          <a:p>
            <a:pPr algn="l" rtl="0">
              <a:lnSpc>
                <a:spcPct val="120000"/>
              </a:lnSpc>
              <a:spcAft>
                <a:spcPts val="1200"/>
              </a:spcAft>
            </a:pPr>
            <a:r>
              <a:rPr lang="en-US" sz="1200" kern="1200" dirty="0">
                <a:solidFill>
                  <a:srgbClr val="4E5757"/>
                </a:solidFill>
                <a:latin typeface="+mn-lt"/>
                <a:ea typeface="+mn-ea"/>
                <a:cs typeface="+mn-cs"/>
              </a:rPr>
              <a:t>This project conducted focus groups followed by surveys of each audience described above to quantify their interest in target shooting; the types of shooting activities of most interest; the types of ranges where they would be most comfortable; the types of promotions, services, and amenities that would increase the likelihood of them visiting; and how to best reach them with information on where to shoot, requirements, and other information they are currently lacking but need in order to make the decision to visit a range. Identical information was produced for Caucasians for comparison purposes. The results will help state agencies, public and private ranges, and organizations working on behalf of target shooting to help them understand how to be more welcoming and accommodating towards segments of the US population that currently hesitate to participate in target shooting.</a:t>
            </a:r>
            <a:endParaRPr lang="en-US" sz="1200" kern="1200" dirty="0">
              <a:solidFill>
                <a:srgbClr val="4E5757"/>
              </a:solidFill>
              <a:latin typeface="+mn-lt"/>
              <a:ea typeface="Calibri"/>
              <a:cs typeface="Calibri"/>
            </a:endParaRPr>
          </a:p>
        </p:txBody>
      </p:sp>
    </p:spTree>
    <p:extLst>
      <p:ext uri="{BB962C8B-B14F-4D97-AF65-F5344CB8AC3E}">
        <p14:creationId xmlns:p14="http://schemas.microsoft.com/office/powerpoint/2010/main" val="197840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131709-B821-977D-0601-2E99ACEF91B5}"/>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F79755D-5AE2-B388-B280-D8EA5D29B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object 2">
            <a:extLst>
              <a:ext uri="{FF2B5EF4-FFF2-40B4-BE49-F238E27FC236}">
                <a16:creationId xmlns:a16="http://schemas.microsoft.com/office/drawing/2014/main" id="{961C40CF-882A-89BC-B04B-0C60B7608FEF}"/>
              </a:ext>
            </a:extLst>
          </p:cNvPr>
          <p:cNvPicPr/>
          <p:nvPr/>
        </p:nvPicPr>
        <p:blipFill>
          <a:blip r:embed="rId2" cstate="screen">
            <a:alphaModFix amt="50000"/>
            <a:extLst>
              <a:ext uri="{28A0092B-C50C-407E-A947-70E740481C1C}">
                <a14:useLocalDpi xmlns:a14="http://schemas.microsoft.com/office/drawing/2010/main"/>
              </a:ext>
            </a:extLst>
          </a:blip>
          <a:srcRect/>
          <a:stretch/>
        </p:blipFill>
        <p:spPr>
          <a:xfrm>
            <a:off x="-1" y="-33867"/>
            <a:ext cx="9143980" cy="6857990"/>
          </a:xfrm>
          <a:prstGeom prst="rect">
            <a:avLst/>
          </a:prstGeom>
        </p:spPr>
      </p:pic>
      <p:grpSp>
        <p:nvGrpSpPr>
          <p:cNvPr id="12" name="Group 11">
            <a:extLst>
              <a:ext uri="{FF2B5EF4-FFF2-40B4-BE49-F238E27FC236}">
                <a16:creationId xmlns:a16="http://schemas.microsoft.com/office/drawing/2014/main" id="{7F4B06F1-AD2D-02A4-747E-4AD466E36EEC}"/>
              </a:ext>
            </a:extLst>
          </p:cNvPr>
          <p:cNvGrpSpPr/>
          <p:nvPr/>
        </p:nvGrpSpPr>
        <p:grpSpPr>
          <a:xfrm>
            <a:off x="0" y="5857875"/>
            <a:ext cx="9144000" cy="1000125"/>
            <a:chOff x="0" y="5857875"/>
            <a:chExt cx="9144000" cy="1000125"/>
          </a:xfrm>
        </p:grpSpPr>
        <p:sp>
          <p:nvSpPr>
            <p:cNvPr id="13" name="Rectangle 12">
              <a:extLst>
                <a:ext uri="{FF2B5EF4-FFF2-40B4-BE49-F238E27FC236}">
                  <a16:creationId xmlns:a16="http://schemas.microsoft.com/office/drawing/2014/main" id="{70F58E7F-06CB-41CD-50E7-27F14E53E219}"/>
                </a:ext>
              </a:extLst>
            </p:cNvPr>
            <p:cNvSpPr/>
            <p:nvPr/>
          </p:nvSpPr>
          <p:spPr>
            <a:xfrm>
              <a:off x="0" y="5857875"/>
              <a:ext cx="9144000" cy="10001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F4CA8045-D2F1-DE1E-5E7B-88BC70D4D1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15" name="Picture 14" descr="A logo of a company&#10;&#10;Description automatically generated">
              <a:extLst>
                <a:ext uri="{FF2B5EF4-FFF2-40B4-BE49-F238E27FC236}">
                  <a16:creationId xmlns:a16="http://schemas.microsoft.com/office/drawing/2014/main" id="{F96CC66A-8548-B738-647E-CAD2FE2B7D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16" name="Picture 15" descr="A close-up of a logo&#10;&#10;Description automatically generated">
              <a:extLst>
                <a:ext uri="{FF2B5EF4-FFF2-40B4-BE49-F238E27FC236}">
                  <a16:creationId xmlns:a16="http://schemas.microsoft.com/office/drawing/2014/main" id="{911FCF79-4A11-4918-6554-E69B25542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18" name="Slide Number Placeholder 17">
            <a:extLst>
              <a:ext uri="{FF2B5EF4-FFF2-40B4-BE49-F238E27FC236}">
                <a16:creationId xmlns:a16="http://schemas.microsoft.com/office/drawing/2014/main" id="{9C4D79D1-081A-DE7F-6288-5D2670944528}"/>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srgbClr val="4E5757"/>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rgbClr val="4E5757"/>
              </a:solidFill>
              <a:effectLst/>
              <a:uLnTx/>
              <a:uFillTx/>
            </a:endParaRPr>
          </a:p>
        </p:txBody>
      </p:sp>
      <p:sp>
        <p:nvSpPr>
          <p:cNvPr id="22" name="object 3">
            <a:extLst>
              <a:ext uri="{FF2B5EF4-FFF2-40B4-BE49-F238E27FC236}">
                <a16:creationId xmlns:a16="http://schemas.microsoft.com/office/drawing/2014/main" id="{F355456E-716F-F783-1BF9-F2336C815C5E}"/>
              </a:ext>
            </a:extLst>
          </p:cNvPr>
          <p:cNvSpPr txBox="1">
            <a:spLocks noGrp="1"/>
          </p:cNvSpPr>
          <p:nvPr>
            <p:ph type="title"/>
          </p:nvPr>
        </p:nvSpPr>
        <p:spPr>
          <a:xfrm>
            <a:off x="1308846" y="4859375"/>
            <a:ext cx="6858000" cy="916438"/>
          </a:xfrm>
          <a:prstGeom prst="rect">
            <a:avLst/>
          </a:prstGeom>
        </p:spPr>
        <p:txBody>
          <a:bodyPr vert="horz" lIns="91440" tIns="45720" rIns="91440" bIns="45720" rtlCol="0" anchor="b">
            <a:normAutofit/>
          </a:bodyPr>
          <a:lstStyle/>
          <a:p>
            <a:pPr marL="12700" algn="ctr" rtl="0">
              <a:lnSpc>
                <a:spcPct val="90000"/>
              </a:lnSpc>
              <a:spcBef>
                <a:spcPct val="0"/>
              </a:spcBef>
            </a:pPr>
            <a:r>
              <a:rPr lang="en-US" sz="4600" kern="1200">
                <a:solidFill>
                  <a:srgbClr val="FFFFFF"/>
                </a:solidFill>
                <a:latin typeface="+mj-lt"/>
                <a:cs typeface="+mj-cs"/>
              </a:rPr>
              <a:t>METHODS</a:t>
            </a:r>
          </a:p>
        </p:txBody>
      </p:sp>
    </p:spTree>
    <p:extLst>
      <p:ext uri="{BB962C8B-B14F-4D97-AF65-F5344CB8AC3E}">
        <p14:creationId xmlns:p14="http://schemas.microsoft.com/office/powerpoint/2010/main" val="39261954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DE9F2928-8446-BF01-6747-9D3731696A63}"/>
              </a:ext>
            </a:extLst>
          </p:cNvPr>
          <p:cNvSpPr txBox="1"/>
          <p:nvPr/>
        </p:nvSpPr>
        <p:spPr>
          <a:xfrm>
            <a:off x="4731526" y="1773577"/>
            <a:ext cx="3945226" cy="1689886"/>
          </a:xfrm>
          <a:prstGeom prst="rect">
            <a:avLst/>
          </a:prstGeom>
          <a:ln>
            <a:solidFill>
              <a:schemeClr val="tx1"/>
            </a:solidFill>
          </a:ln>
        </p:spPr>
        <p:txBody>
          <a:bodyPr vert="horz" wrap="square" lIns="0" tIns="71120" rIns="0" bIns="0" rtlCol="0">
            <a:spAutoFit/>
          </a:bodyPr>
          <a:lstStyle/>
          <a:p>
            <a:pPr marL="356870" indent="-344170">
              <a:lnSpc>
                <a:spcPct val="108000"/>
              </a:lnSpc>
              <a:buFont typeface="Courier New"/>
              <a:buChar char="o"/>
              <a:tabLst>
                <a:tab pos="356870" algn="l"/>
              </a:tabLst>
            </a:pPr>
            <a:r>
              <a:rPr lang="en-US" sz="1400">
                <a:solidFill>
                  <a:srgbClr val="4E5757"/>
                </a:solidFill>
                <a:latin typeface="+mn-lt"/>
                <a:cs typeface="Calibri"/>
              </a:rPr>
              <a:t>A</a:t>
            </a:r>
            <a:r>
              <a:rPr sz="1400">
                <a:solidFill>
                  <a:srgbClr val="4E5757"/>
                </a:solidFill>
                <a:latin typeface="+mn-lt"/>
                <a:cs typeface="Calibri"/>
              </a:rPr>
              <a:t>ge</a:t>
            </a:r>
            <a:r>
              <a:rPr lang="en-US" sz="1400">
                <a:solidFill>
                  <a:srgbClr val="4E5757"/>
                </a:solidFill>
                <a:latin typeface="+mn-lt"/>
                <a:cs typeface="Calibri"/>
              </a:rPr>
              <a:t>s</a:t>
            </a:r>
            <a:r>
              <a:rPr sz="1400" spc="-30">
                <a:solidFill>
                  <a:srgbClr val="4E5757"/>
                </a:solidFill>
                <a:latin typeface="+mn-lt"/>
                <a:cs typeface="Calibri"/>
              </a:rPr>
              <a:t> </a:t>
            </a:r>
            <a:r>
              <a:rPr sz="1400">
                <a:solidFill>
                  <a:srgbClr val="4E5757"/>
                </a:solidFill>
                <a:latin typeface="+mn-lt"/>
                <a:cs typeface="Calibri"/>
              </a:rPr>
              <a:t>18</a:t>
            </a:r>
            <a:r>
              <a:rPr sz="1400" spc="35">
                <a:solidFill>
                  <a:srgbClr val="4E5757"/>
                </a:solidFill>
                <a:latin typeface="+mn-lt"/>
                <a:cs typeface="Calibri"/>
              </a:rPr>
              <a:t> </a:t>
            </a:r>
            <a:r>
              <a:rPr lang="en-US" sz="1400" spc="35">
                <a:solidFill>
                  <a:srgbClr val="4E5757"/>
                </a:solidFill>
                <a:latin typeface="+mn-lt"/>
                <a:cs typeface="Calibri"/>
              </a:rPr>
              <a:t>and</a:t>
            </a:r>
            <a:r>
              <a:rPr sz="1400" spc="-5">
                <a:solidFill>
                  <a:srgbClr val="4E5757"/>
                </a:solidFill>
                <a:latin typeface="+mn-lt"/>
                <a:cs typeface="Calibri"/>
              </a:rPr>
              <a:t> </a:t>
            </a:r>
            <a:r>
              <a:rPr sz="1400" spc="-10">
                <a:solidFill>
                  <a:srgbClr val="4E5757"/>
                </a:solidFill>
                <a:latin typeface="+mn-lt"/>
                <a:cs typeface="Calibri"/>
              </a:rPr>
              <a:t>older;</a:t>
            </a:r>
            <a:r>
              <a:rPr lang="en-US" sz="1400" spc="-10">
                <a:solidFill>
                  <a:srgbClr val="4E5757"/>
                </a:solidFill>
                <a:latin typeface="+mn-lt"/>
                <a:cs typeface="Calibri"/>
              </a:rPr>
              <a:t> </a:t>
            </a:r>
            <a:endParaRPr sz="1400">
              <a:solidFill>
                <a:srgbClr val="4E5757"/>
              </a:solidFill>
              <a:latin typeface="+mn-lt"/>
              <a:cs typeface="Calibri"/>
            </a:endParaRPr>
          </a:p>
          <a:p>
            <a:pPr marL="356870" lvl="4" indent="-344170">
              <a:lnSpc>
                <a:spcPct val="108000"/>
              </a:lnSpc>
              <a:buFont typeface="Courier New"/>
              <a:buChar char="o"/>
              <a:tabLst>
                <a:tab pos="356870" algn="l"/>
              </a:tabLst>
            </a:pPr>
            <a:r>
              <a:rPr lang="en-US" sz="1400">
                <a:solidFill>
                  <a:srgbClr val="4E5757"/>
                </a:solidFill>
                <a:latin typeface="+mn-lt"/>
                <a:cs typeface="Calibri"/>
              </a:rPr>
              <a:t>Never </a:t>
            </a:r>
            <a:r>
              <a:rPr sz="1400">
                <a:solidFill>
                  <a:srgbClr val="4E5757"/>
                </a:solidFill>
                <a:latin typeface="+mn-lt"/>
                <a:cs typeface="Calibri"/>
              </a:rPr>
              <a:t>participated</a:t>
            </a:r>
            <a:r>
              <a:rPr sz="1400" spc="-30">
                <a:solidFill>
                  <a:srgbClr val="4E5757"/>
                </a:solidFill>
                <a:latin typeface="+mn-lt"/>
                <a:cs typeface="Calibri"/>
              </a:rPr>
              <a:t> </a:t>
            </a:r>
            <a:r>
              <a:rPr sz="1400">
                <a:solidFill>
                  <a:srgbClr val="4E5757"/>
                </a:solidFill>
                <a:latin typeface="+mn-lt"/>
                <a:cs typeface="Calibri"/>
              </a:rPr>
              <a:t>in</a:t>
            </a:r>
            <a:r>
              <a:rPr sz="1400" spc="-5">
                <a:solidFill>
                  <a:srgbClr val="4E5757"/>
                </a:solidFill>
                <a:latin typeface="+mn-lt"/>
                <a:cs typeface="Calibri"/>
              </a:rPr>
              <a:t> </a:t>
            </a:r>
            <a:r>
              <a:rPr lang="en-US" sz="1400" spc="-5">
                <a:solidFill>
                  <a:srgbClr val="4E5757"/>
                </a:solidFill>
                <a:latin typeface="+mn-lt"/>
                <a:cs typeface="Calibri"/>
              </a:rPr>
              <a:t>target shooting with a firearm</a:t>
            </a:r>
            <a:r>
              <a:rPr lang="en-US" sz="1400" spc="-10">
                <a:solidFill>
                  <a:srgbClr val="4E5757"/>
                </a:solidFill>
                <a:latin typeface="+mn-lt"/>
                <a:cs typeface="Calibri"/>
              </a:rPr>
              <a:t> but indicated an interest in trying;</a:t>
            </a:r>
            <a:endParaRPr sz="1400">
              <a:solidFill>
                <a:srgbClr val="4E5757"/>
              </a:solidFill>
              <a:latin typeface="+mn-lt"/>
              <a:cs typeface="Calibri"/>
            </a:endParaRPr>
          </a:p>
          <a:p>
            <a:pPr marL="356870" lvl="4" indent="-344170">
              <a:lnSpc>
                <a:spcPct val="108000"/>
              </a:lnSpc>
              <a:buFont typeface="Courier New"/>
              <a:buChar char="o"/>
              <a:tabLst>
                <a:tab pos="356870" algn="l"/>
              </a:tabLst>
            </a:pPr>
            <a:r>
              <a:rPr lang="en-US" sz="1400">
                <a:solidFill>
                  <a:srgbClr val="4E5757"/>
                </a:solidFill>
                <a:latin typeface="+mn-lt"/>
                <a:cs typeface="Calibri"/>
              </a:rPr>
              <a:t>On a scale from one to ten, indicated interest of seven or higher in target shooting with a firearm;</a:t>
            </a:r>
          </a:p>
          <a:p>
            <a:pPr marL="356870" lvl="4" indent="-344170">
              <a:lnSpc>
                <a:spcPct val="108000"/>
              </a:lnSpc>
              <a:buFont typeface="Courier New"/>
              <a:buChar char="o"/>
              <a:tabLst>
                <a:tab pos="356870" algn="l"/>
              </a:tabLst>
            </a:pPr>
            <a:r>
              <a:rPr lang="en-US" sz="1400" spc="-10">
                <a:solidFill>
                  <a:srgbClr val="4E5757"/>
                </a:solidFill>
                <a:latin typeface="+mn-lt"/>
                <a:cs typeface="Calibri"/>
              </a:rPr>
              <a:t>Equally representing four US time zones: Eastern, Central, Mountain, and Pacific</a:t>
            </a:r>
            <a:endParaRPr sz="1400">
              <a:solidFill>
                <a:srgbClr val="4E5757"/>
              </a:solidFill>
              <a:latin typeface="+mn-lt"/>
              <a:cs typeface="Calibri"/>
            </a:endParaRPr>
          </a:p>
        </p:txBody>
      </p:sp>
      <p:sp>
        <p:nvSpPr>
          <p:cNvPr id="15" name="Rectangle 14">
            <a:extLst>
              <a:ext uri="{FF2B5EF4-FFF2-40B4-BE49-F238E27FC236}">
                <a16:creationId xmlns:a16="http://schemas.microsoft.com/office/drawing/2014/main" id="{087C59DE-3D4C-F224-2A34-C0B61A863EEF}"/>
              </a:ext>
            </a:extLst>
          </p:cNvPr>
          <p:cNvSpPr/>
          <p:nvPr/>
        </p:nvSpPr>
        <p:spPr>
          <a:xfrm>
            <a:off x="0" y="190426"/>
            <a:ext cx="8522208" cy="549039"/>
          </a:xfrm>
          <a:prstGeom prst="rect">
            <a:avLst/>
          </a:prstGeom>
          <a:solidFill>
            <a:srgbClr val="6A81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p:nvPr/>
        </p:nvSpPr>
        <p:spPr>
          <a:xfrm>
            <a:off x="577180" y="1825016"/>
            <a:ext cx="3837832" cy="1457194"/>
          </a:xfrm>
          <a:prstGeom prst="rect">
            <a:avLst/>
          </a:prstGeom>
          <a:ln>
            <a:solidFill>
              <a:srgbClr val="4F5657"/>
            </a:solidFill>
          </a:ln>
        </p:spPr>
        <p:txBody>
          <a:bodyPr vert="horz" wrap="square" lIns="0" tIns="71120" rIns="0" bIns="0" rtlCol="0" anchor="t">
            <a:spAutoFit/>
          </a:bodyPr>
          <a:lstStyle/>
          <a:p>
            <a:pPr marL="356870" indent="-344170">
              <a:lnSpc>
                <a:spcPct val="108000"/>
              </a:lnSpc>
              <a:buFont typeface="Courier New"/>
              <a:buChar char="o"/>
              <a:tabLst>
                <a:tab pos="356870" algn="l"/>
              </a:tabLst>
            </a:pPr>
            <a:r>
              <a:rPr sz="1400">
                <a:solidFill>
                  <a:srgbClr val="4E5757"/>
                </a:solidFill>
                <a:latin typeface="+mn-lt"/>
                <a:cs typeface="Calibri"/>
              </a:rPr>
              <a:t>U.S.</a:t>
            </a:r>
            <a:r>
              <a:rPr sz="1400" spc="-50">
                <a:solidFill>
                  <a:srgbClr val="4E5757"/>
                </a:solidFill>
                <a:latin typeface="+mn-lt"/>
                <a:cs typeface="Calibri"/>
              </a:rPr>
              <a:t> </a:t>
            </a:r>
            <a:r>
              <a:rPr lang="en-US" sz="1400">
                <a:solidFill>
                  <a:srgbClr val="4E5757"/>
                </a:solidFill>
                <a:latin typeface="+mn-lt"/>
                <a:cs typeface="Calibri"/>
              </a:rPr>
              <a:t>residents</a:t>
            </a:r>
            <a:r>
              <a:rPr sz="1400">
                <a:solidFill>
                  <a:srgbClr val="4E5757"/>
                </a:solidFill>
                <a:latin typeface="+mn-lt"/>
                <a:cs typeface="Calibri"/>
              </a:rPr>
              <a:t>,</a:t>
            </a:r>
            <a:r>
              <a:rPr sz="1400" spc="10">
                <a:solidFill>
                  <a:srgbClr val="4E5757"/>
                </a:solidFill>
                <a:latin typeface="+mn-lt"/>
                <a:cs typeface="Calibri"/>
              </a:rPr>
              <a:t> </a:t>
            </a:r>
            <a:r>
              <a:rPr sz="1400">
                <a:solidFill>
                  <a:srgbClr val="4E5757"/>
                </a:solidFill>
                <a:latin typeface="+mn-lt"/>
                <a:cs typeface="Calibri"/>
              </a:rPr>
              <a:t>age</a:t>
            </a:r>
            <a:r>
              <a:rPr sz="1400" spc="-30">
                <a:solidFill>
                  <a:srgbClr val="4E5757"/>
                </a:solidFill>
                <a:latin typeface="+mn-lt"/>
                <a:cs typeface="Calibri"/>
              </a:rPr>
              <a:t> </a:t>
            </a:r>
            <a:r>
              <a:rPr sz="1400">
                <a:solidFill>
                  <a:srgbClr val="4E5757"/>
                </a:solidFill>
                <a:latin typeface="+mn-lt"/>
                <a:cs typeface="Calibri"/>
              </a:rPr>
              <a:t>18</a:t>
            </a:r>
            <a:r>
              <a:rPr sz="1400" spc="35">
                <a:solidFill>
                  <a:srgbClr val="4E5757"/>
                </a:solidFill>
                <a:latin typeface="+mn-lt"/>
                <a:cs typeface="Calibri"/>
              </a:rPr>
              <a:t> </a:t>
            </a:r>
            <a:r>
              <a:rPr sz="1400">
                <a:solidFill>
                  <a:srgbClr val="4E5757"/>
                </a:solidFill>
                <a:latin typeface="+mn-lt"/>
                <a:cs typeface="Calibri"/>
              </a:rPr>
              <a:t>or</a:t>
            </a:r>
            <a:r>
              <a:rPr sz="1400" spc="-5">
                <a:solidFill>
                  <a:srgbClr val="4E5757"/>
                </a:solidFill>
                <a:latin typeface="+mn-lt"/>
                <a:cs typeface="Calibri"/>
              </a:rPr>
              <a:t> </a:t>
            </a:r>
            <a:r>
              <a:rPr sz="1400" spc="-10">
                <a:solidFill>
                  <a:srgbClr val="4E5757"/>
                </a:solidFill>
                <a:latin typeface="+mn-lt"/>
                <a:cs typeface="Calibri"/>
              </a:rPr>
              <a:t>older;</a:t>
            </a:r>
            <a:endParaRPr lang="en-US" sz="1400">
              <a:solidFill>
                <a:srgbClr val="4E5757"/>
              </a:solidFill>
              <a:latin typeface="+mn-lt"/>
              <a:ea typeface="Calibri"/>
              <a:cs typeface="Calibri"/>
            </a:endParaRPr>
          </a:p>
          <a:p>
            <a:pPr marL="356870" indent="-344170">
              <a:lnSpc>
                <a:spcPct val="108000"/>
              </a:lnSpc>
              <a:buFont typeface="Courier New"/>
              <a:buChar char="o"/>
              <a:tabLst>
                <a:tab pos="356870" algn="l"/>
              </a:tabLst>
            </a:pPr>
            <a:r>
              <a:rPr sz="1400">
                <a:solidFill>
                  <a:srgbClr val="4E5757"/>
                </a:solidFill>
                <a:latin typeface="+mn-lt"/>
                <a:cs typeface="Calibri"/>
              </a:rPr>
              <a:t>Who</a:t>
            </a:r>
            <a:r>
              <a:rPr sz="1400" spc="-15">
                <a:solidFill>
                  <a:srgbClr val="4E5757"/>
                </a:solidFill>
                <a:latin typeface="+mn-lt"/>
                <a:cs typeface="Calibri"/>
              </a:rPr>
              <a:t> </a:t>
            </a:r>
            <a:r>
              <a:rPr sz="1400">
                <a:solidFill>
                  <a:srgbClr val="4E5757"/>
                </a:solidFill>
                <a:latin typeface="+mn-lt"/>
                <a:cs typeface="Calibri"/>
              </a:rPr>
              <a:t>have </a:t>
            </a:r>
            <a:r>
              <a:rPr lang="en-US" sz="1400">
                <a:solidFill>
                  <a:srgbClr val="4E5757"/>
                </a:solidFill>
                <a:latin typeface="+mn-lt"/>
                <a:cs typeface="Calibri"/>
              </a:rPr>
              <a:t>never </a:t>
            </a:r>
            <a:r>
              <a:rPr sz="1400">
                <a:solidFill>
                  <a:srgbClr val="4E5757"/>
                </a:solidFill>
                <a:latin typeface="+mn-lt"/>
                <a:cs typeface="Calibri"/>
              </a:rPr>
              <a:t>participated</a:t>
            </a:r>
            <a:r>
              <a:rPr sz="1400" spc="-30">
                <a:solidFill>
                  <a:srgbClr val="4E5757"/>
                </a:solidFill>
                <a:latin typeface="+mn-lt"/>
                <a:cs typeface="Calibri"/>
              </a:rPr>
              <a:t> </a:t>
            </a:r>
            <a:r>
              <a:rPr sz="1400">
                <a:solidFill>
                  <a:srgbClr val="4E5757"/>
                </a:solidFill>
                <a:latin typeface="+mn-lt"/>
                <a:cs typeface="Calibri"/>
              </a:rPr>
              <a:t>in</a:t>
            </a:r>
            <a:r>
              <a:rPr sz="1400" spc="-5">
                <a:solidFill>
                  <a:srgbClr val="4E5757"/>
                </a:solidFill>
                <a:latin typeface="+mn-lt"/>
                <a:cs typeface="Calibri"/>
              </a:rPr>
              <a:t> </a:t>
            </a:r>
            <a:r>
              <a:rPr lang="en-US" sz="1400" spc="-5">
                <a:solidFill>
                  <a:srgbClr val="4E5757"/>
                </a:solidFill>
                <a:latin typeface="+mn-lt"/>
                <a:cs typeface="Calibri"/>
              </a:rPr>
              <a:t>target shooting with a firearm</a:t>
            </a:r>
            <a:r>
              <a:rPr sz="1400" spc="-10">
                <a:solidFill>
                  <a:srgbClr val="4E5757"/>
                </a:solidFill>
                <a:latin typeface="+mn-lt"/>
                <a:cs typeface="Calibri"/>
              </a:rPr>
              <a:t>;</a:t>
            </a:r>
            <a:endParaRPr lang="en-US" sz="1400">
              <a:solidFill>
                <a:srgbClr val="4E5757"/>
              </a:solidFill>
              <a:latin typeface="+mn-lt"/>
              <a:ea typeface="Calibri"/>
              <a:cs typeface="Calibri"/>
            </a:endParaRPr>
          </a:p>
          <a:p>
            <a:pPr marL="356870" indent="-344170">
              <a:lnSpc>
                <a:spcPct val="108000"/>
              </a:lnSpc>
              <a:buFont typeface="Courier New"/>
              <a:buChar char="o"/>
              <a:tabLst>
                <a:tab pos="356870" algn="l"/>
              </a:tabLst>
            </a:pPr>
            <a:r>
              <a:rPr lang="en-US" sz="1400">
                <a:solidFill>
                  <a:srgbClr val="4E5757"/>
                </a:solidFill>
                <a:latin typeface="+mn-lt"/>
                <a:cs typeface="Calibri"/>
              </a:rPr>
              <a:t>On a scale from one to five, indicated interest of three or higher in target shooting with a firearm</a:t>
            </a:r>
            <a:endParaRPr lang="en-US" sz="1400">
              <a:solidFill>
                <a:srgbClr val="4E5757"/>
              </a:solidFill>
              <a:latin typeface="+mn-lt"/>
              <a:ea typeface="Calibri"/>
              <a:cs typeface="Calibri"/>
            </a:endParaRPr>
          </a:p>
        </p:txBody>
      </p:sp>
      <p:sp>
        <p:nvSpPr>
          <p:cNvPr id="9" name="object 9"/>
          <p:cNvSpPr txBox="1"/>
          <p:nvPr/>
        </p:nvSpPr>
        <p:spPr>
          <a:xfrm>
            <a:off x="560936" y="1498602"/>
            <a:ext cx="8116501" cy="336631"/>
          </a:xfrm>
          <a:prstGeom prst="rect">
            <a:avLst/>
          </a:prstGeom>
          <a:solidFill>
            <a:srgbClr val="ABC378"/>
          </a:solidFill>
        </p:spPr>
        <p:txBody>
          <a:bodyPr vert="horz" wrap="square" lIns="0" tIns="89535" rIns="0" bIns="0" rtlCol="0" anchor="ctr">
            <a:spAutoFit/>
          </a:bodyPr>
          <a:lstStyle/>
          <a:p>
            <a:pPr marL="726440" algn="ctr">
              <a:lnSpc>
                <a:spcPct val="100000"/>
              </a:lnSpc>
              <a:spcBef>
                <a:spcPts val="705"/>
              </a:spcBef>
            </a:pPr>
            <a:endParaRPr lang="en-US" sz="1600" b="1" spc="-10">
              <a:solidFill>
                <a:srgbClr val="FFFFFF"/>
              </a:solidFill>
              <a:latin typeface="+mn-lt"/>
              <a:cs typeface="Calibri"/>
            </a:endParaRPr>
          </a:p>
        </p:txBody>
      </p:sp>
      <p:sp>
        <p:nvSpPr>
          <p:cNvPr id="10" name="object 10"/>
          <p:cNvSpPr/>
          <p:nvPr/>
        </p:nvSpPr>
        <p:spPr>
          <a:xfrm>
            <a:off x="542081" y="4379708"/>
            <a:ext cx="3863564" cy="1125106"/>
          </a:xfrm>
          <a:custGeom>
            <a:avLst/>
            <a:gdLst/>
            <a:ahLst/>
            <a:cxnLst/>
            <a:rect l="l" t="t" r="r" b="b"/>
            <a:pathLst>
              <a:path w="7449820" h="768350">
                <a:moveTo>
                  <a:pt x="0" y="768095"/>
                </a:moveTo>
                <a:lnTo>
                  <a:pt x="7449311" y="768095"/>
                </a:lnTo>
                <a:lnTo>
                  <a:pt x="7449311" y="0"/>
                </a:lnTo>
                <a:lnTo>
                  <a:pt x="0" y="0"/>
                </a:lnTo>
                <a:lnTo>
                  <a:pt x="0" y="768095"/>
                </a:lnTo>
                <a:close/>
              </a:path>
            </a:pathLst>
          </a:custGeom>
          <a:ln w="9525">
            <a:solidFill>
              <a:srgbClr val="4F5657"/>
            </a:solidFill>
          </a:ln>
        </p:spPr>
        <p:txBody>
          <a:bodyPr wrap="square" lIns="0" tIns="0" rIns="0" bIns="0" rtlCol="0"/>
          <a:lstStyle/>
          <a:p>
            <a:endParaRPr>
              <a:latin typeface="+mn-lt"/>
            </a:endParaRPr>
          </a:p>
        </p:txBody>
      </p:sp>
      <p:sp>
        <p:nvSpPr>
          <p:cNvPr id="11" name="object 11"/>
          <p:cNvSpPr txBox="1"/>
          <p:nvPr/>
        </p:nvSpPr>
        <p:spPr>
          <a:xfrm>
            <a:off x="192505" y="4409046"/>
            <a:ext cx="4397343" cy="1139351"/>
          </a:xfrm>
          <a:prstGeom prst="rect">
            <a:avLst/>
          </a:prstGeom>
        </p:spPr>
        <p:txBody>
          <a:bodyPr vert="horz" wrap="square" lIns="0" tIns="71120" rIns="0" bIns="0" rtlCol="0" anchor="t">
            <a:spAutoFit/>
          </a:bodyPr>
          <a:lstStyle/>
          <a:p>
            <a:pPr marL="457200" lvl="1" indent="-444500">
              <a:spcBef>
                <a:spcPts val="560"/>
              </a:spcBef>
              <a:tabLst>
                <a:tab pos="356870" algn="l"/>
              </a:tabLst>
            </a:pPr>
            <a:r>
              <a:rPr lang="en-US" sz="1400">
                <a:solidFill>
                  <a:srgbClr val="4E5757"/>
                </a:solidFill>
                <a:latin typeface="+mn-lt"/>
                <a:cs typeface="Calibri"/>
              </a:rPr>
              <a:t>          </a:t>
            </a:r>
            <a:r>
              <a:rPr sz="1400">
                <a:solidFill>
                  <a:srgbClr val="4E5757"/>
                </a:solidFill>
                <a:latin typeface="+mn-lt"/>
                <a:cs typeface="Calibri"/>
              </a:rPr>
              <a:t>The</a:t>
            </a:r>
            <a:r>
              <a:rPr sz="1400" spc="15">
                <a:solidFill>
                  <a:srgbClr val="4E5757"/>
                </a:solidFill>
                <a:latin typeface="+mn-lt"/>
                <a:cs typeface="Calibri"/>
              </a:rPr>
              <a:t> </a:t>
            </a:r>
            <a:r>
              <a:rPr sz="1400">
                <a:solidFill>
                  <a:srgbClr val="4E5757"/>
                </a:solidFill>
                <a:latin typeface="+mn-lt"/>
                <a:cs typeface="Calibri"/>
              </a:rPr>
              <a:t>study</a:t>
            </a:r>
            <a:r>
              <a:rPr sz="1400" spc="-5">
                <a:solidFill>
                  <a:srgbClr val="4E5757"/>
                </a:solidFill>
                <a:latin typeface="+mn-lt"/>
                <a:cs typeface="Calibri"/>
              </a:rPr>
              <a:t> </a:t>
            </a:r>
            <a:r>
              <a:rPr sz="1400">
                <a:solidFill>
                  <a:srgbClr val="4E5757"/>
                </a:solidFill>
                <a:latin typeface="+mn-lt"/>
                <a:cs typeface="Calibri"/>
              </a:rPr>
              <a:t>yielded</a:t>
            </a:r>
            <a:r>
              <a:rPr sz="1400" spc="-35">
                <a:solidFill>
                  <a:srgbClr val="4E5757"/>
                </a:solidFill>
                <a:latin typeface="+mn-lt"/>
                <a:cs typeface="Calibri"/>
              </a:rPr>
              <a:t> </a:t>
            </a:r>
            <a:r>
              <a:rPr lang="en-US" sz="1400" spc="-35">
                <a:solidFill>
                  <a:srgbClr val="4E5757"/>
                </a:solidFill>
                <a:latin typeface="+mn-lt"/>
                <a:cs typeface="Calibri"/>
              </a:rPr>
              <a:t>1,991</a:t>
            </a:r>
            <a:r>
              <a:rPr sz="1400" spc="10">
                <a:solidFill>
                  <a:srgbClr val="4E5757"/>
                </a:solidFill>
                <a:latin typeface="+mn-lt"/>
                <a:cs typeface="Calibri"/>
              </a:rPr>
              <a:t> </a:t>
            </a:r>
            <a:r>
              <a:rPr sz="1400">
                <a:solidFill>
                  <a:srgbClr val="4E5757"/>
                </a:solidFill>
                <a:latin typeface="+mn-lt"/>
                <a:cs typeface="Calibri"/>
              </a:rPr>
              <a:t>completed</a:t>
            </a:r>
            <a:r>
              <a:rPr sz="1400" spc="-10">
                <a:solidFill>
                  <a:srgbClr val="4E5757"/>
                </a:solidFill>
                <a:latin typeface="+mn-lt"/>
                <a:cs typeface="Calibri"/>
              </a:rPr>
              <a:t> </a:t>
            </a:r>
            <a:r>
              <a:rPr sz="1400">
                <a:solidFill>
                  <a:srgbClr val="4E5757"/>
                </a:solidFill>
                <a:latin typeface="+mn-lt"/>
                <a:cs typeface="Calibri"/>
              </a:rPr>
              <a:t>responses</a:t>
            </a:r>
            <a:r>
              <a:rPr lang="en-US" sz="1000">
                <a:solidFill>
                  <a:srgbClr val="4E5757"/>
                </a:solidFill>
                <a:latin typeface="+mn-lt"/>
                <a:cs typeface="Calibri"/>
              </a:rPr>
              <a:t> (some belong to more than one group)</a:t>
            </a:r>
            <a:r>
              <a:rPr lang="en-US" sz="1000" spc="-10">
                <a:solidFill>
                  <a:srgbClr val="4E5757"/>
                </a:solidFill>
                <a:latin typeface="+mn-lt"/>
                <a:cs typeface="Calibri"/>
              </a:rPr>
              <a:t>:</a:t>
            </a:r>
          </a:p>
          <a:p>
            <a:pPr marL="755015" lvl="1" indent="-285750">
              <a:lnSpc>
                <a:spcPts val="1320"/>
              </a:lnSpc>
              <a:spcBef>
                <a:spcPts val="459"/>
              </a:spcBef>
              <a:buFont typeface="Courier New" panose="02070309020205020404" pitchFamily="49" charset="0"/>
              <a:buChar char="o"/>
              <a:tabLst>
                <a:tab pos="814069" algn="l"/>
              </a:tabLst>
            </a:pPr>
            <a:r>
              <a:rPr lang="en-US" sz="1400">
                <a:solidFill>
                  <a:srgbClr val="4E5757"/>
                </a:solidFill>
                <a:latin typeface="+mn-lt"/>
                <a:cs typeface="Calibri"/>
              </a:rPr>
              <a:t>1,069 Women</a:t>
            </a:r>
            <a:endParaRPr lang="en-US" sz="1400">
              <a:solidFill>
                <a:srgbClr val="4E5757"/>
              </a:solidFill>
              <a:latin typeface="+mn-lt"/>
              <a:ea typeface="Calibri"/>
              <a:cs typeface="Calibri"/>
            </a:endParaRPr>
          </a:p>
          <a:p>
            <a:pPr marL="755015" lvl="1" indent="-285750">
              <a:lnSpc>
                <a:spcPts val="1320"/>
              </a:lnSpc>
              <a:spcBef>
                <a:spcPts val="459"/>
              </a:spcBef>
              <a:buFont typeface="Courier New" panose="02070309020205020404" pitchFamily="49" charset="0"/>
              <a:buChar char="o"/>
              <a:tabLst>
                <a:tab pos="814069" algn="l"/>
              </a:tabLst>
            </a:pPr>
            <a:r>
              <a:rPr lang="en-US" sz="1400">
                <a:solidFill>
                  <a:srgbClr val="4E5757"/>
                </a:solidFill>
                <a:latin typeface="+mn-lt"/>
                <a:cs typeface="Calibri"/>
              </a:rPr>
              <a:t>483 African Americans</a:t>
            </a:r>
            <a:endParaRPr lang="en-US" sz="1400">
              <a:solidFill>
                <a:srgbClr val="4E5757"/>
              </a:solidFill>
              <a:latin typeface="+mn-lt"/>
              <a:ea typeface="Calibri"/>
              <a:cs typeface="Calibri"/>
            </a:endParaRPr>
          </a:p>
          <a:p>
            <a:pPr marL="755015" lvl="1" indent="-285750">
              <a:lnSpc>
                <a:spcPts val="1320"/>
              </a:lnSpc>
              <a:spcBef>
                <a:spcPts val="459"/>
              </a:spcBef>
              <a:buFont typeface="Courier New" panose="02070309020205020404" pitchFamily="49" charset="0"/>
              <a:buChar char="o"/>
              <a:tabLst>
                <a:tab pos="814069" algn="l"/>
              </a:tabLst>
            </a:pPr>
            <a:r>
              <a:rPr lang="en-US" sz="1400">
                <a:solidFill>
                  <a:srgbClr val="4E5757"/>
                </a:solidFill>
                <a:latin typeface="+mn-lt"/>
                <a:cs typeface="Calibri"/>
              </a:rPr>
              <a:t>395 Asian Americans</a:t>
            </a:r>
            <a:endParaRPr lang="en-US" sz="1400">
              <a:solidFill>
                <a:srgbClr val="4E5757"/>
              </a:solidFill>
              <a:latin typeface="+mn-lt"/>
              <a:ea typeface="Calibri"/>
              <a:cs typeface="Calibri"/>
            </a:endParaRPr>
          </a:p>
        </p:txBody>
      </p:sp>
      <p:grpSp>
        <p:nvGrpSpPr>
          <p:cNvPr id="12" name="object 12"/>
          <p:cNvGrpSpPr/>
          <p:nvPr/>
        </p:nvGrpSpPr>
        <p:grpSpPr>
          <a:xfrm>
            <a:off x="683694" y="4076074"/>
            <a:ext cx="2487295" cy="365760"/>
            <a:chOff x="612648" y="3602735"/>
            <a:chExt cx="2487295" cy="365760"/>
          </a:xfrm>
        </p:grpSpPr>
        <p:sp>
          <p:nvSpPr>
            <p:cNvPr id="13" name="object 13"/>
            <p:cNvSpPr/>
            <p:nvPr/>
          </p:nvSpPr>
          <p:spPr>
            <a:xfrm>
              <a:off x="612648" y="3602735"/>
              <a:ext cx="2487295" cy="365760"/>
            </a:xfrm>
            <a:custGeom>
              <a:avLst/>
              <a:gdLst/>
              <a:ahLst/>
              <a:cxnLst/>
              <a:rect l="l" t="t" r="r" b="b"/>
              <a:pathLst>
                <a:path w="2487295" h="365760">
                  <a:moveTo>
                    <a:pt x="2487168" y="0"/>
                  </a:moveTo>
                  <a:lnTo>
                    <a:pt x="0" y="0"/>
                  </a:lnTo>
                  <a:lnTo>
                    <a:pt x="0" y="365759"/>
                  </a:lnTo>
                  <a:lnTo>
                    <a:pt x="2487168" y="365759"/>
                  </a:lnTo>
                  <a:lnTo>
                    <a:pt x="2487168" y="0"/>
                  </a:lnTo>
                  <a:close/>
                </a:path>
              </a:pathLst>
            </a:custGeom>
            <a:solidFill>
              <a:srgbClr val="ABC378"/>
            </a:solidFill>
          </p:spPr>
          <p:txBody>
            <a:bodyPr wrap="square" lIns="0" tIns="0" rIns="0" bIns="0" rtlCol="0"/>
            <a:lstStyle/>
            <a:p>
              <a:endParaRPr>
                <a:latin typeface="+mn-lt"/>
              </a:endParaRPr>
            </a:p>
          </p:txBody>
        </p:sp>
        <p:sp>
          <p:nvSpPr>
            <p:cNvPr id="14" name="object 14"/>
            <p:cNvSpPr/>
            <p:nvPr/>
          </p:nvSpPr>
          <p:spPr>
            <a:xfrm>
              <a:off x="612648" y="3602735"/>
              <a:ext cx="2487295" cy="365760"/>
            </a:xfrm>
            <a:custGeom>
              <a:avLst/>
              <a:gdLst/>
              <a:ahLst/>
              <a:cxnLst/>
              <a:rect l="l" t="t" r="r" b="b"/>
              <a:pathLst>
                <a:path w="2487295" h="365760">
                  <a:moveTo>
                    <a:pt x="0" y="365759"/>
                  </a:moveTo>
                  <a:lnTo>
                    <a:pt x="2487168" y="365759"/>
                  </a:lnTo>
                  <a:lnTo>
                    <a:pt x="2487168" y="0"/>
                  </a:lnTo>
                  <a:lnTo>
                    <a:pt x="0" y="0"/>
                  </a:lnTo>
                  <a:lnTo>
                    <a:pt x="0" y="365759"/>
                  </a:lnTo>
                  <a:close/>
                </a:path>
              </a:pathLst>
            </a:custGeom>
            <a:solidFill>
              <a:srgbClr val="ABC378"/>
            </a:solidFill>
            <a:ln w="25399">
              <a:solidFill>
                <a:srgbClr val="FFFFFF"/>
              </a:solidFill>
            </a:ln>
          </p:spPr>
          <p:txBody>
            <a:bodyPr wrap="square" lIns="0" tIns="0" rIns="0" bIns="0" rtlCol="0"/>
            <a:lstStyle/>
            <a:p>
              <a:endParaRPr>
                <a:latin typeface="+mn-lt"/>
              </a:endParaRPr>
            </a:p>
          </p:txBody>
        </p:sp>
      </p:grpSp>
      <p:sp>
        <p:nvSpPr>
          <p:cNvPr id="27" name="object 27"/>
          <p:cNvSpPr txBox="1"/>
          <p:nvPr/>
        </p:nvSpPr>
        <p:spPr>
          <a:xfrm>
            <a:off x="334857" y="4085917"/>
            <a:ext cx="2487295" cy="302005"/>
          </a:xfrm>
          <a:prstGeom prst="rect">
            <a:avLst/>
          </a:prstGeom>
        </p:spPr>
        <p:txBody>
          <a:bodyPr vert="horz" wrap="square" lIns="0" tIns="55244" rIns="0" bIns="0" rtlCol="0">
            <a:spAutoFit/>
          </a:bodyPr>
          <a:lstStyle/>
          <a:p>
            <a:pPr marL="603250" algn="l">
              <a:lnSpc>
                <a:spcPct val="100000"/>
              </a:lnSpc>
              <a:spcBef>
                <a:spcPts val="434"/>
              </a:spcBef>
            </a:pPr>
            <a:r>
              <a:rPr lang="en-US" sz="1600" b="1">
                <a:solidFill>
                  <a:srgbClr val="FFFFFF"/>
                </a:solidFill>
                <a:latin typeface="+mn-lt"/>
                <a:cs typeface="Calibri"/>
              </a:rPr>
              <a:t>Response Groupings</a:t>
            </a:r>
            <a:endParaRPr sz="1600">
              <a:latin typeface="+mn-lt"/>
              <a:cs typeface="Calibri"/>
            </a:endParaRPr>
          </a:p>
        </p:txBody>
      </p:sp>
      <p:sp>
        <p:nvSpPr>
          <p:cNvPr id="28" name="object 11">
            <a:extLst>
              <a:ext uri="{FF2B5EF4-FFF2-40B4-BE49-F238E27FC236}">
                <a16:creationId xmlns:a16="http://schemas.microsoft.com/office/drawing/2014/main" id="{01160336-3252-E8AD-4C67-CAE1283616EB}"/>
              </a:ext>
            </a:extLst>
          </p:cNvPr>
          <p:cNvSpPr txBox="1"/>
          <p:nvPr/>
        </p:nvSpPr>
        <p:spPr>
          <a:xfrm>
            <a:off x="2317556" y="4835869"/>
            <a:ext cx="2295313" cy="705899"/>
          </a:xfrm>
          <a:prstGeom prst="rect">
            <a:avLst/>
          </a:prstGeom>
        </p:spPr>
        <p:txBody>
          <a:bodyPr vert="horz" wrap="square" lIns="0" tIns="71120" rIns="0" bIns="0" rtlCol="0" anchor="t">
            <a:spAutoFit/>
          </a:bodyPr>
          <a:lstStyle/>
          <a:p>
            <a:pPr marL="813435" lvl="1" indent="-344170">
              <a:lnSpc>
                <a:spcPts val="1320"/>
              </a:lnSpc>
              <a:spcBef>
                <a:spcPts val="459"/>
              </a:spcBef>
              <a:buFont typeface="Courier New"/>
              <a:buChar char="o"/>
              <a:tabLst>
                <a:tab pos="814069" algn="l"/>
              </a:tabLst>
            </a:pPr>
            <a:r>
              <a:rPr lang="en-US" sz="1400">
                <a:solidFill>
                  <a:srgbClr val="4E5757"/>
                </a:solidFill>
                <a:latin typeface="+mn-lt"/>
                <a:cs typeface="Calibri"/>
              </a:rPr>
              <a:t>922 Men</a:t>
            </a:r>
            <a:endParaRPr lang="en-US"/>
          </a:p>
          <a:p>
            <a:pPr marL="813435" lvl="1" indent="-344170">
              <a:lnSpc>
                <a:spcPts val="1320"/>
              </a:lnSpc>
              <a:spcBef>
                <a:spcPts val="459"/>
              </a:spcBef>
              <a:buFont typeface="Courier New"/>
              <a:buChar char="o"/>
              <a:tabLst>
                <a:tab pos="814069" algn="l"/>
              </a:tabLst>
            </a:pPr>
            <a:r>
              <a:rPr lang="en-US" sz="1400">
                <a:solidFill>
                  <a:srgbClr val="4E5757"/>
                </a:solidFill>
                <a:latin typeface="+mn-lt"/>
                <a:cs typeface="Calibri"/>
              </a:rPr>
              <a:t>405 Hispanics</a:t>
            </a:r>
            <a:endParaRPr lang="en-US" sz="1400">
              <a:solidFill>
                <a:srgbClr val="4E5757"/>
              </a:solidFill>
              <a:latin typeface="+mn-lt"/>
              <a:ea typeface="Calibri"/>
              <a:cs typeface="Calibri"/>
            </a:endParaRPr>
          </a:p>
          <a:p>
            <a:pPr marL="813435" lvl="1" indent="-344170">
              <a:lnSpc>
                <a:spcPts val="1320"/>
              </a:lnSpc>
              <a:spcBef>
                <a:spcPts val="459"/>
              </a:spcBef>
              <a:buFont typeface="Courier New"/>
              <a:buChar char="o"/>
              <a:tabLst>
                <a:tab pos="814069" algn="l"/>
              </a:tabLst>
            </a:pPr>
            <a:r>
              <a:rPr lang="en-US" sz="1400">
                <a:solidFill>
                  <a:srgbClr val="4E5757"/>
                </a:solidFill>
                <a:latin typeface="+mn-lt"/>
                <a:cs typeface="Calibri"/>
              </a:rPr>
              <a:t>910 Caucasians</a:t>
            </a:r>
          </a:p>
        </p:txBody>
      </p:sp>
      <p:sp>
        <p:nvSpPr>
          <p:cNvPr id="30" name="object 10">
            <a:extLst>
              <a:ext uri="{FF2B5EF4-FFF2-40B4-BE49-F238E27FC236}">
                <a16:creationId xmlns:a16="http://schemas.microsoft.com/office/drawing/2014/main" id="{E5620574-0A5A-B4CE-C3A2-402E89B96571}"/>
              </a:ext>
            </a:extLst>
          </p:cNvPr>
          <p:cNvSpPr/>
          <p:nvPr/>
        </p:nvSpPr>
        <p:spPr>
          <a:xfrm>
            <a:off x="4731527" y="4749407"/>
            <a:ext cx="3998433" cy="644516"/>
          </a:xfrm>
          <a:custGeom>
            <a:avLst/>
            <a:gdLst/>
            <a:ahLst/>
            <a:cxnLst/>
            <a:rect l="l" t="t" r="r" b="b"/>
            <a:pathLst>
              <a:path w="7449820" h="768350">
                <a:moveTo>
                  <a:pt x="0" y="768095"/>
                </a:moveTo>
                <a:lnTo>
                  <a:pt x="7449311" y="768095"/>
                </a:lnTo>
                <a:lnTo>
                  <a:pt x="7449311" y="0"/>
                </a:lnTo>
                <a:lnTo>
                  <a:pt x="0" y="0"/>
                </a:lnTo>
                <a:lnTo>
                  <a:pt x="0" y="768095"/>
                </a:lnTo>
                <a:close/>
              </a:path>
            </a:pathLst>
          </a:custGeom>
          <a:ln w="9525">
            <a:solidFill>
              <a:srgbClr val="4F5657"/>
            </a:solidFill>
          </a:ln>
        </p:spPr>
        <p:txBody>
          <a:bodyPr wrap="square" lIns="0" tIns="0" rIns="0" bIns="0" rtlCol="0"/>
          <a:lstStyle/>
          <a:p>
            <a:endParaRPr>
              <a:latin typeface="+mn-lt"/>
            </a:endParaRPr>
          </a:p>
        </p:txBody>
      </p:sp>
      <p:sp>
        <p:nvSpPr>
          <p:cNvPr id="32" name="object 13">
            <a:extLst>
              <a:ext uri="{FF2B5EF4-FFF2-40B4-BE49-F238E27FC236}">
                <a16:creationId xmlns:a16="http://schemas.microsoft.com/office/drawing/2014/main" id="{A55E6D69-2F6E-C195-85A4-FA96FF163FAE}"/>
              </a:ext>
            </a:extLst>
          </p:cNvPr>
          <p:cNvSpPr/>
          <p:nvPr/>
        </p:nvSpPr>
        <p:spPr>
          <a:xfrm>
            <a:off x="4956847" y="4462392"/>
            <a:ext cx="1425213" cy="365760"/>
          </a:xfrm>
          <a:custGeom>
            <a:avLst/>
            <a:gdLst/>
            <a:ahLst/>
            <a:cxnLst/>
            <a:rect l="l" t="t" r="r" b="b"/>
            <a:pathLst>
              <a:path w="2487295" h="365760">
                <a:moveTo>
                  <a:pt x="2487168" y="0"/>
                </a:moveTo>
                <a:lnTo>
                  <a:pt x="0" y="0"/>
                </a:lnTo>
                <a:lnTo>
                  <a:pt x="0" y="365759"/>
                </a:lnTo>
                <a:lnTo>
                  <a:pt x="2487168" y="365759"/>
                </a:lnTo>
                <a:lnTo>
                  <a:pt x="2487168" y="0"/>
                </a:lnTo>
                <a:close/>
              </a:path>
            </a:pathLst>
          </a:custGeom>
          <a:solidFill>
            <a:srgbClr val="ABC378"/>
          </a:solidFill>
        </p:spPr>
        <p:txBody>
          <a:bodyPr wrap="square" lIns="0" tIns="0" rIns="0" bIns="0" rtlCol="0" anchor="ctr"/>
          <a:lstStyle/>
          <a:p>
            <a:pPr algn="l"/>
            <a:r>
              <a:rPr lang="en-US" sz="1400" b="1">
                <a:solidFill>
                  <a:schemeClr val="bg1"/>
                </a:solidFill>
                <a:latin typeface="+mn-lt"/>
              </a:rPr>
              <a:t>       </a:t>
            </a:r>
            <a:r>
              <a:rPr lang="en-US" sz="1600" b="1">
                <a:solidFill>
                  <a:schemeClr val="bg1"/>
                </a:solidFill>
                <a:latin typeface="+mn-lt"/>
              </a:rPr>
              <a:t>Logistics</a:t>
            </a:r>
            <a:endParaRPr sz="1600" b="1">
              <a:solidFill>
                <a:schemeClr val="bg1"/>
              </a:solidFill>
              <a:latin typeface="+mn-lt"/>
            </a:endParaRPr>
          </a:p>
        </p:txBody>
      </p:sp>
      <p:sp>
        <p:nvSpPr>
          <p:cNvPr id="34" name="object 16">
            <a:extLst>
              <a:ext uri="{FF2B5EF4-FFF2-40B4-BE49-F238E27FC236}">
                <a16:creationId xmlns:a16="http://schemas.microsoft.com/office/drawing/2014/main" id="{A00262AA-CE78-F1EB-EA8D-CE4F100F3914}"/>
              </a:ext>
            </a:extLst>
          </p:cNvPr>
          <p:cNvSpPr/>
          <p:nvPr/>
        </p:nvSpPr>
        <p:spPr>
          <a:xfrm>
            <a:off x="4731526" y="3975215"/>
            <a:ext cx="3998434" cy="365760"/>
          </a:xfrm>
          <a:custGeom>
            <a:avLst/>
            <a:gdLst/>
            <a:ahLst/>
            <a:cxnLst/>
            <a:rect l="l" t="t" r="r" b="b"/>
            <a:pathLst>
              <a:path w="7449820" h="365760">
                <a:moveTo>
                  <a:pt x="0" y="365760"/>
                </a:moveTo>
                <a:lnTo>
                  <a:pt x="7449311" y="365760"/>
                </a:lnTo>
                <a:lnTo>
                  <a:pt x="7449311" y="0"/>
                </a:lnTo>
                <a:lnTo>
                  <a:pt x="0" y="0"/>
                </a:lnTo>
                <a:lnTo>
                  <a:pt x="0" y="365760"/>
                </a:lnTo>
                <a:close/>
              </a:path>
            </a:pathLst>
          </a:custGeom>
          <a:ln w="9524">
            <a:solidFill>
              <a:srgbClr val="4F5657"/>
            </a:solidFill>
          </a:ln>
        </p:spPr>
        <p:txBody>
          <a:bodyPr wrap="square" lIns="0" tIns="0" rIns="0" bIns="0" rtlCol="0"/>
          <a:lstStyle/>
          <a:p>
            <a:endParaRPr>
              <a:latin typeface="+mn-lt"/>
            </a:endParaRPr>
          </a:p>
        </p:txBody>
      </p:sp>
      <p:grpSp>
        <p:nvGrpSpPr>
          <p:cNvPr id="35" name="object 18">
            <a:extLst>
              <a:ext uri="{FF2B5EF4-FFF2-40B4-BE49-F238E27FC236}">
                <a16:creationId xmlns:a16="http://schemas.microsoft.com/office/drawing/2014/main" id="{E408AF8C-2E05-3489-F93A-C0EFF6DF26EE}"/>
              </a:ext>
            </a:extLst>
          </p:cNvPr>
          <p:cNvGrpSpPr/>
          <p:nvPr/>
        </p:nvGrpSpPr>
        <p:grpSpPr>
          <a:xfrm>
            <a:off x="4956582" y="3669297"/>
            <a:ext cx="1425213" cy="365760"/>
            <a:chOff x="612648" y="2810255"/>
            <a:chExt cx="2487295" cy="365760"/>
          </a:xfrm>
        </p:grpSpPr>
        <p:sp>
          <p:nvSpPr>
            <p:cNvPr id="36" name="object 19">
              <a:extLst>
                <a:ext uri="{FF2B5EF4-FFF2-40B4-BE49-F238E27FC236}">
                  <a16:creationId xmlns:a16="http://schemas.microsoft.com/office/drawing/2014/main" id="{6E6621D2-CEA4-8E72-BF45-26162E147F45}"/>
                </a:ext>
              </a:extLst>
            </p:cNvPr>
            <p:cNvSpPr/>
            <p:nvPr/>
          </p:nvSpPr>
          <p:spPr>
            <a:xfrm>
              <a:off x="612648" y="2810255"/>
              <a:ext cx="2487295" cy="365760"/>
            </a:xfrm>
            <a:custGeom>
              <a:avLst/>
              <a:gdLst/>
              <a:ahLst/>
              <a:cxnLst/>
              <a:rect l="l" t="t" r="r" b="b"/>
              <a:pathLst>
                <a:path w="2487295" h="365760">
                  <a:moveTo>
                    <a:pt x="2487168" y="0"/>
                  </a:moveTo>
                  <a:lnTo>
                    <a:pt x="0" y="0"/>
                  </a:lnTo>
                  <a:lnTo>
                    <a:pt x="0" y="365760"/>
                  </a:lnTo>
                  <a:lnTo>
                    <a:pt x="2487168" y="365760"/>
                  </a:lnTo>
                  <a:lnTo>
                    <a:pt x="2487168" y="0"/>
                  </a:lnTo>
                  <a:close/>
                </a:path>
              </a:pathLst>
            </a:custGeom>
            <a:solidFill>
              <a:srgbClr val="ABC378"/>
            </a:solidFill>
          </p:spPr>
          <p:txBody>
            <a:bodyPr wrap="square" lIns="0" tIns="0" rIns="0" bIns="0" rtlCol="0"/>
            <a:lstStyle/>
            <a:p>
              <a:endParaRPr>
                <a:latin typeface="+mn-lt"/>
              </a:endParaRPr>
            </a:p>
          </p:txBody>
        </p:sp>
        <p:sp>
          <p:nvSpPr>
            <p:cNvPr id="37" name="object 20">
              <a:extLst>
                <a:ext uri="{FF2B5EF4-FFF2-40B4-BE49-F238E27FC236}">
                  <a16:creationId xmlns:a16="http://schemas.microsoft.com/office/drawing/2014/main" id="{3DF4A373-195A-7314-DBD2-8A0DDE163C65}"/>
                </a:ext>
              </a:extLst>
            </p:cNvPr>
            <p:cNvSpPr/>
            <p:nvPr/>
          </p:nvSpPr>
          <p:spPr>
            <a:xfrm>
              <a:off x="612648" y="2810255"/>
              <a:ext cx="2487295" cy="365760"/>
            </a:xfrm>
            <a:custGeom>
              <a:avLst/>
              <a:gdLst/>
              <a:ahLst/>
              <a:cxnLst/>
              <a:rect l="l" t="t" r="r" b="b"/>
              <a:pathLst>
                <a:path w="2487295" h="365760">
                  <a:moveTo>
                    <a:pt x="0" y="365760"/>
                  </a:moveTo>
                  <a:lnTo>
                    <a:pt x="2487168" y="365760"/>
                  </a:lnTo>
                  <a:lnTo>
                    <a:pt x="2487168" y="0"/>
                  </a:lnTo>
                  <a:lnTo>
                    <a:pt x="0" y="0"/>
                  </a:lnTo>
                  <a:lnTo>
                    <a:pt x="0" y="365760"/>
                  </a:lnTo>
                  <a:close/>
                </a:path>
              </a:pathLst>
            </a:custGeom>
            <a:solidFill>
              <a:srgbClr val="ABC378"/>
            </a:solidFill>
            <a:ln w="25399">
              <a:solidFill>
                <a:srgbClr val="FFFFFF"/>
              </a:solidFill>
            </a:ln>
          </p:spPr>
          <p:txBody>
            <a:bodyPr wrap="square" lIns="0" tIns="0" rIns="0" bIns="0" rtlCol="0" anchor="ctr"/>
            <a:lstStyle/>
            <a:p>
              <a:pPr algn="ctr"/>
              <a:r>
                <a:rPr lang="en-US" sz="1600" b="1">
                  <a:solidFill>
                    <a:schemeClr val="bg1"/>
                  </a:solidFill>
                  <a:latin typeface="+mn-lt"/>
                </a:rPr>
                <a:t>Session Dates</a:t>
              </a:r>
              <a:endParaRPr sz="1600" b="1">
                <a:solidFill>
                  <a:schemeClr val="bg1"/>
                </a:solidFill>
                <a:latin typeface="+mn-lt"/>
              </a:endParaRPr>
            </a:p>
          </p:txBody>
        </p:sp>
      </p:grpSp>
      <p:sp>
        <p:nvSpPr>
          <p:cNvPr id="44" name="TextBox 43">
            <a:extLst>
              <a:ext uri="{FF2B5EF4-FFF2-40B4-BE49-F238E27FC236}">
                <a16:creationId xmlns:a16="http://schemas.microsoft.com/office/drawing/2014/main" id="{B4EDD890-F335-CBCC-4116-68EA3C26195A}"/>
              </a:ext>
            </a:extLst>
          </p:cNvPr>
          <p:cNvSpPr txBox="1"/>
          <p:nvPr/>
        </p:nvSpPr>
        <p:spPr>
          <a:xfrm>
            <a:off x="4638472" y="4042534"/>
            <a:ext cx="4184542" cy="307777"/>
          </a:xfrm>
          <a:prstGeom prst="rect">
            <a:avLst/>
          </a:prstGeom>
          <a:noFill/>
        </p:spPr>
        <p:txBody>
          <a:bodyPr wrap="square">
            <a:spAutoFit/>
          </a:bodyPr>
          <a:lstStyle/>
          <a:p>
            <a:pPr marL="356870" marR="0" lvl="0" indent="-344170" defTabSz="914400" eaLnBrk="1" fontAlgn="auto" latinLnBrk="0" hangingPunct="1">
              <a:lnSpc>
                <a:spcPct val="100000"/>
              </a:lnSpc>
              <a:spcBef>
                <a:spcPts val="105"/>
              </a:spcBef>
              <a:spcAft>
                <a:spcPts val="0"/>
              </a:spcAft>
              <a:buClrTx/>
              <a:buSzTx/>
              <a:buFont typeface="Courier New"/>
              <a:buChar char="o"/>
              <a:tabLst>
                <a:tab pos="356870" algn="l"/>
              </a:tabLst>
              <a:defRPr/>
            </a:pPr>
            <a:r>
              <a:rPr kumimoji="0" lang="en-US" sz="1400" b="0" i="0" u="none" strike="noStrike" kern="0" cap="none" spc="0" normalizeH="0" baseline="0" noProof="0">
                <a:ln>
                  <a:noFill/>
                </a:ln>
                <a:solidFill>
                  <a:srgbClr val="4E5757"/>
                </a:solidFill>
                <a:effectLst/>
                <a:uLnTx/>
                <a:uFillTx/>
                <a:latin typeface="+mn-lt"/>
                <a:cs typeface="Calibri"/>
              </a:rPr>
              <a:t>May 1 – 8, 2024</a:t>
            </a:r>
          </a:p>
        </p:txBody>
      </p:sp>
      <p:sp>
        <p:nvSpPr>
          <p:cNvPr id="24" name="TextBox 23">
            <a:extLst>
              <a:ext uri="{FF2B5EF4-FFF2-40B4-BE49-F238E27FC236}">
                <a16:creationId xmlns:a16="http://schemas.microsoft.com/office/drawing/2014/main" id="{8C278CCD-9A61-9981-6567-7D14A29EC454}"/>
              </a:ext>
            </a:extLst>
          </p:cNvPr>
          <p:cNvSpPr txBox="1"/>
          <p:nvPr/>
        </p:nvSpPr>
        <p:spPr>
          <a:xfrm>
            <a:off x="4638472" y="4849488"/>
            <a:ext cx="4572000" cy="536044"/>
          </a:xfrm>
          <a:prstGeom prst="rect">
            <a:avLst/>
          </a:prstGeom>
          <a:noFill/>
        </p:spPr>
        <p:txBody>
          <a:bodyPr wrap="square">
            <a:spAutoFit/>
          </a:bodyPr>
          <a:lstStyle/>
          <a:p>
            <a:pPr marL="356870" marR="0" lvl="0" indent="-344170" defTabSz="914400" eaLnBrk="1" fontAlgn="auto" latinLnBrk="0" hangingPunct="1">
              <a:lnSpc>
                <a:spcPct val="100000"/>
              </a:lnSpc>
              <a:spcBef>
                <a:spcPts val="105"/>
              </a:spcBef>
              <a:spcAft>
                <a:spcPts val="0"/>
              </a:spcAft>
              <a:buClrTx/>
              <a:buSzTx/>
              <a:buFont typeface="Courier New"/>
              <a:buChar char="o"/>
              <a:tabLst>
                <a:tab pos="356870" algn="l"/>
              </a:tabLst>
              <a:defRPr/>
            </a:pPr>
            <a:r>
              <a:rPr kumimoji="0" lang="en-US" sz="1400" b="0" i="0" u="none" strike="noStrike" kern="0" cap="none" spc="0" normalizeH="0" baseline="0" noProof="0">
                <a:ln>
                  <a:noFill/>
                </a:ln>
                <a:solidFill>
                  <a:srgbClr val="4E5757"/>
                </a:solidFill>
                <a:effectLst/>
                <a:uLnTx/>
                <a:uFillTx/>
                <a:latin typeface="+mn-lt"/>
                <a:cs typeface="Calibri"/>
              </a:rPr>
              <a:t>4 virtual online sessions </a:t>
            </a:r>
          </a:p>
          <a:p>
            <a:pPr marL="356870" marR="0" lvl="0" indent="-344170" defTabSz="914400" eaLnBrk="1" fontAlgn="auto" latinLnBrk="0" hangingPunct="1">
              <a:lnSpc>
                <a:spcPct val="100000"/>
              </a:lnSpc>
              <a:spcBef>
                <a:spcPts val="105"/>
              </a:spcBef>
              <a:spcAft>
                <a:spcPts val="0"/>
              </a:spcAft>
              <a:buClrTx/>
              <a:buSzTx/>
              <a:buFont typeface="Courier New"/>
              <a:buChar char="o"/>
              <a:tabLst>
                <a:tab pos="356870" algn="l"/>
              </a:tabLst>
              <a:defRPr/>
            </a:pPr>
            <a:r>
              <a:rPr lang="en-US" sz="1400">
                <a:solidFill>
                  <a:srgbClr val="4E5757"/>
                </a:solidFill>
                <a:latin typeface="+mn-lt"/>
                <a:cs typeface="Calibri"/>
              </a:rPr>
              <a:t>29 participants total</a:t>
            </a:r>
            <a:endParaRPr kumimoji="0" lang="en-US" sz="1400" b="0" i="0" u="none" strike="noStrike" kern="0" cap="none" spc="0" normalizeH="0" baseline="0" noProof="0">
              <a:ln>
                <a:noFill/>
              </a:ln>
              <a:solidFill>
                <a:srgbClr val="4E5757"/>
              </a:solidFill>
              <a:effectLst/>
              <a:uLnTx/>
              <a:uFillTx/>
              <a:latin typeface="+mn-lt"/>
              <a:cs typeface="Calibri"/>
            </a:endParaRPr>
          </a:p>
        </p:txBody>
      </p:sp>
      <p:grpSp>
        <p:nvGrpSpPr>
          <p:cNvPr id="26" name="object 12">
            <a:extLst>
              <a:ext uri="{FF2B5EF4-FFF2-40B4-BE49-F238E27FC236}">
                <a16:creationId xmlns:a16="http://schemas.microsoft.com/office/drawing/2014/main" id="{3EFC599D-BDD6-99D7-3CE6-96AC23526092}"/>
              </a:ext>
            </a:extLst>
          </p:cNvPr>
          <p:cNvGrpSpPr/>
          <p:nvPr/>
        </p:nvGrpSpPr>
        <p:grpSpPr>
          <a:xfrm>
            <a:off x="577180" y="839045"/>
            <a:ext cx="3692352" cy="549196"/>
            <a:chOff x="612648" y="3602735"/>
            <a:chExt cx="2487295" cy="365760"/>
          </a:xfrm>
        </p:grpSpPr>
        <p:sp>
          <p:nvSpPr>
            <p:cNvPr id="39" name="object 13">
              <a:extLst>
                <a:ext uri="{FF2B5EF4-FFF2-40B4-BE49-F238E27FC236}">
                  <a16:creationId xmlns:a16="http://schemas.microsoft.com/office/drawing/2014/main" id="{8E632572-C1B6-BAD8-6882-B7CF7366D3C4}"/>
                </a:ext>
              </a:extLst>
            </p:cNvPr>
            <p:cNvSpPr/>
            <p:nvPr/>
          </p:nvSpPr>
          <p:spPr>
            <a:xfrm>
              <a:off x="612648" y="3602735"/>
              <a:ext cx="2487295" cy="365760"/>
            </a:xfrm>
            <a:custGeom>
              <a:avLst/>
              <a:gdLst/>
              <a:ahLst/>
              <a:cxnLst/>
              <a:rect l="l" t="t" r="r" b="b"/>
              <a:pathLst>
                <a:path w="2487295" h="365760">
                  <a:moveTo>
                    <a:pt x="2487168" y="0"/>
                  </a:moveTo>
                  <a:lnTo>
                    <a:pt x="0" y="0"/>
                  </a:lnTo>
                  <a:lnTo>
                    <a:pt x="0" y="365759"/>
                  </a:lnTo>
                  <a:lnTo>
                    <a:pt x="2487168" y="365759"/>
                  </a:lnTo>
                  <a:lnTo>
                    <a:pt x="2487168" y="0"/>
                  </a:lnTo>
                  <a:close/>
                </a:path>
              </a:pathLst>
            </a:custGeom>
            <a:solidFill>
              <a:srgbClr val="ABC378"/>
            </a:solidFill>
          </p:spPr>
          <p:txBody>
            <a:bodyPr wrap="square" lIns="0" tIns="0" rIns="0" bIns="0" rtlCol="0" anchor="t"/>
            <a:lstStyle/>
            <a:p>
              <a:pPr algn="ctr"/>
              <a:r>
                <a:rPr lang="en-US" sz="3200" b="1">
                  <a:solidFill>
                    <a:schemeClr val="bg1"/>
                  </a:solidFill>
                  <a:latin typeface="+mn-lt"/>
                </a:rPr>
                <a:t>Survey #1</a:t>
              </a:r>
              <a:endParaRPr sz="3200" b="1">
                <a:solidFill>
                  <a:schemeClr val="bg1"/>
                </a:solidFill>
                <a:latin typeface="+mn-lt"/>
              </a:endParaRPr>
            </a:p>
          </p:txBody>
        </p:sp>
        <p:sp>
          <p:nvSpPr>
            <p:cNvPr id="40" name="object 14">
              <a:extLst>
                <a:ext uri="{FF2B5EF4-FFF2-40B4-BE49-F238E27FC236}">
                  <a16:creationId xmlns:a16="http://schemas.microsoft.com/office/drawing/2014/main" id="{40C660E0-C500-984E-EA76-8DC3A890BD7B}"/>
                </a:ext>
              </a:extLst>
            </p:cNvPr>
            <p:cNvSpPr/>
            <p:nvPr/>
          </p:nvSpPr>
          <p:spPr>
            <a:xfrm>
              <a:off x="612648" y="3602735"/>
              <a:ext cx="2487295" cy="365760"/>
            </a:xfrm>
            <a:custGeom>
              <a:avLst/>
              <a:gdLst/>
              <a:ahLst/>
              <a:cxnLst/>
              <a:rect l="l" t="t" r="r" b="b"/>
              <a:pathLst>
                <a:path w="2487295" h="365760">
                  <a:moveTo>
                    <a:pt x="0" y="365759"/>
                  </a:moveTo>
                  <a:lnTo>
                    <a:pt x="2487168" y="365759"/>
                  </a:lnTo>
                  <a:lnTo>
                    <a:pt x="2487168" y="0"/>
                  </a:lnTo>
                  <a:lnTo>
                    <a:pt x="0" y="0"/>
                  </a:lnTo>
                  <a:lnTo>
                    <a:pt x="0" y="365759"/>
                  </a:lnTo>
                  <a:close/>
                </a:path>
              </a:pathLst>
            </a:custGeom>
            <a:ln w="25399">
              <a:solidFill>
                <a:srgbClr val="FFFFFF"/>
              </a:solidFill>
            </a:ln>
          </p:spPr>
          <p:txBody>
            <a:bodyPr wrap="square" lIns="0" tIns="0" rIns="0" bIns="0" rtlCol="0"/>
            <a:lstStyle/>
            <a:p>
              <a:endParaRPr>
                <a:latin typeface="+mn-lt"/>
              </a:endParaRPr>
            </a:p>
          </p:txBody>
        </p:sp>
      </p:grpSp>
      <p:grpSp>
        <p:nvGrpSpPr>
          <p:cNvPr id="41" name="object 12">
            <a:extLst>
              <a:ext uri="{FF2B5EF4-FFF2-40B4-BE49-F238E27FC236}">
                <a16:creationId xmlns:a16="http://schemas.microsoft.com/office/drawing/2014/main" id="{60AB2853-613D-6E9E-E478-30D5B8F91383}"/>
              </a:ext>
            </a:extLst>
          </p:cNvPr>
          <p:cNvGrpSpPr/>
          <p:nvPr/>
        </p:nvGrpSpPr>
        <p:grpSpPr>
          <a:xfrm>
            <a:off x="4751734" y="839200"/>
            <a:ext cx="3958014" cy="549196"/>
            <a:chOff x="612648" y="3602735"/>
            <a:chExt cx="2487295" cy="365760"/>
          </a:xfrm>
        </p:grpSpPr>
        <p:sp>
          <p:nvSpPr>
            <p:cNvPr id="42" name="object 13">
              <a:extLst>
                <a:ext uri="{FF2B5EF4-FFF2-40B4-BE49-F238E27FC236}">
                  <a16:creationId xmlns:a16="http://schemas.microsoft.com/office/drawing/2014/main" id="{32E68847-F32E-18A8-EB70-BDEF7F3854FD}"/>
                </a:ext>
              </a:extLst>
            </p:cNvPr>
            <p:cNvSpPr/>
            <p:nvPr/>
          </p:nvSpPr>
          <p:spPr>
            <a:xfrm>
              <a:off x="612648" y="3602735"/>
              <a:ext cx="2487295" cy="365760"/>
            </a:xfrm>
            <a:custGeom>
              <a:avLst/>
              <a:gdLst/>
              <a:ahLst/>
              <a:cxnLst/>
              <a:rect l="l" t="t" r="r" b="b"/>
              <a:pathLst>
                <a:path w="2487295" h="365760">
                  <a:moveTo>
                    <a:pt x="2487168" y="0"/>
                  </a:moveTo>
                  <a:lnTo>
                    <a:pt x="0" y="0"/>
                  </a:lnTo>
                  <a:lnTo>
                    <a:pt x="0" y="365759"/>
                  </a:lnTo>
                  <a:lnTo>
                    <a:pt x="2487168" y="365759"/>
                  </a:lnTo>
                  <a:lnTo>
                    <a:pt x="2487168" y="0"/>
                  </a:lnTo>
                  <a:close/>
                </a:path>
              </a:pathLst>
            </a:custGeom>
            <a:solidFill>
              <a:srgbClr val="ABC378"/>
            </a:solidFill>
          </p:spPr>
          <p:txBody>
            <a:bodyPr wrap="square" lIns="0" tIns="0" rIns="0" bIns="0" rtlCol="0"/>
            <a:lstStyle/>
            <a:p>
              <a:pPr algn="ctr"/>
              <a:r>
                <a:rPr lang="en-US" sz="3200" b="1">
                  <a:solidFill>
                    <a:schemeClr val="bg1"/>
                  </a:solidFill>
                  <a:latin typeface="+mn-lt"/>
                </a:rPr>
                <a:t>Focus Groups</a:t>
              </a:r>
              <a:endParaRPr sz="3200" b="1">
                <a:solidFill>
                  <a:schemeClr val="bg1"/>
                </a:solidFill>
                <a:latin typeface="+mn-lt"/>
              </a:endParaRPr>
            </a:p>
          </p:txBody>
        </p:sp>
        <p:sp>
          <p:nvSpPr>
            <p:cNvPr id="43" name="object 14">
              <a:extLst>
                <a:ext uri="{FF2B5EF4-FFF2-40B4-BE49-F238E27FC236}">
                  <a16:creationId xmlns:a16="http://schemas.microsoft.com/office/drawing/2014/main" id="{68996F31-2CD6-1449-3153-615C2EB6AB35}"/>
                </a:ext>
              </a:extLst>
            </p:cNvPr>
            <p:cNvSpPr/>
            <p:nvPr/>
          </p:nvSpPr>
          <p:spPr>
            <a:xfrm>
              <a:off x="612648" y="3602735"/>
              <a:ext cx="2487295" cy="365760"/>
            </a:xfrm>
            <a:custGeom>
              <a:avLst/>
              <a:gdLst/>
              <a:ahLst/>
              <a:cxnLst/>
              <a:rect l="l" t="t" r="r" b="b"/>
              <a:pathLst>
                <a:path w="2487295" h="365760">
                  <a:moveTo>
                    <a:pt x="0" y="365759"/>
                  </a:moveTo>
                  <a:lnTo>
                    <a:pt x="2487168" y="365759"/>
                  </a:lnTo>
                  <a:lnTo>
                    <a:pt x="2487168" y="0"/>
                  </a:lnTo>
                  <a:lnTo>
                    <a:pt x="0" y="0"/>
                  </a:lnTo>
                  <a:lnTo>
                    <a:pt x="0" y="365759"/>
                  </a:lnTo>
                  <a:close/>
                </a:path>
              </a:pathLst>
            </a:custGeom>
            <a:ln w="25399">
              <a:solidFill>
                <a:srgbClr val="FFFFFF"/>
              </a:solidFill>
            </a:ln>
          </p:spPr>
          <p:txBody>
            <a:bodyPr wrap="square" lIns="0" tIns="0" rIns="0" bIns="0" rtlCol="0"/>
            <a:lstStyle/>
            <a:p>
              <a:endParaRPr>
                <a:latin typeface="+mn-lt"/>
              </a:endParaRPr>
            </a:p>
          </p:txBody>
        </p:sp>
      </p:grpSp>
      <p:grpSp>
        <p:nvGrpSpPr>
          <p:cNvPr id="75" name="Group 74">
            <a:extLst>
              <a:ext uri="{FF2B5EF4-FFF2-40B4-BE49-F238E27FC236}">
                <a16:creationId xmlns:a16="http://schemas.microsoft.com/office/drawing/2014/main" id="{E3095989-7091-E4CC-CE50-851E6C62E4C1}"/>
              </a:ext>
            </a:extLst>
          </p:cNvPr>
          <p:cNvGrpSpPr/>
          <p:nvPr/>
        </p:nvGrpSpPr>
        <p:grpSpPr>
          <a:xfrm>
            <a:off x="0" y="6015648"/>
            <a:ext cx="9144000" cy="1000125"/>
            <a:chOff x="0" y="5857875"/>
            <a:chExt cx="9144000" cy="1000125"/>
          </a:xfrm>
        </p:grpSpPr>
        <p:sp>
          <p:nvSpPr>
            <p:cNvPr id="76" name="Rectangle 75">
              <a:extLst>
                <a:ext uri="{FF2B5EF4-FFF2-40B4-BE49-F238E27FC236}">
                  <a16:creationId xmlns:a16="http://schemas.microsoft.com/office/drawing/2014/main" id="{415BB8BD-60E1-C29F-E63A-D149615F66AE}"/>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mn-lt"/>
                <a:ea typeface="+mn-ea"/>
                <a:cs typeface="+mn-cs"/>
              </a:endParaRPr>
            </a:p>
          </p:txBody>
        </p:sp>
        <p:pic>
          <p:nvPicPr>
            <p:cNvPr id="77" name="Picture 76">
              <a:extLst>
                <a:ext uri="{FF2B5EF4-FFF2-40B4-BE49-F238E27FC236}">
                  <a16:creationId xmlns:a16="http://schemas.microsoft.com/office/drawing/2014/main" id="{593D0C27-EEAC-54D3-561B-C67588C09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78" name="Picture 77" descr="A logo of a company&#10;&#10;Description automatically generated">
              <a:extLst>
                <a:ext uri="{FF2B5EF4-FFF2-40B4-BE49-F238E27FC236}">
                  <a16:creationId xmlns:a16="http://schemas.microsoft.com/office/drawing/2014/main" id="{67533E87-3127-4539-D459-C97F0C2C7A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79" name="Picture 78" descr="A close-up of a logo&#10;&#10;Description automatically generated">
              <a:extLst>
                <a:ext uri="{FF2B5EF4-FFF2-40B4-BE49-F238E27FC236}">
                  <a16:creationId xmlns:a16="http://schemas.microsoft.com/office/drawing/2014/main" id="{D44B419B-8860-AC86-87FB-C4413C7758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80" name="Slide Number Placeholder 79">
            <a:extLst>
              <a:ext uri="{FF2B5EF4-FFF2-40B4-BE49-F238E27FC236}">
                <a16:creationId xmlns:a16="http://schemas.microsoft.com/office/drawing/2014/main" id="{607BE9FC-DA14-58EC-A6F3-4ED6A959A710}"/>
              </a:ext>
            </a:extLst>
          </p:cNvPr>
          <p:cNvSpPr>
            <a:spLocks noGrp="1"/>
          </p:cNvSpPr>
          <p:nvPr>
            <p:ph type="sldNum" sz="quarter" idx="7"/>
          </p:nvPr>
        </p:nvSpPr>
        <p:spPr/>
        <p:txBody>
          <a:bodyPr/>
          <a:lstStyle/>
          <a:p>
            <a:fld id="{B6F15528-21DE-4FAA-801E-634DDDAF4B2B}" type="slidenum">
              <a:rPr lang="en-US" smtClean="0">
                <a:latin typeface="+mn-lt"/>
              </a:rPr>
              <a:t>8</a:t>
            </a:fld>
            <a:endParaRPr lang="en-US">
              <a:latin typeface="+mn-lt"/>
            </a:endParaRPr>
          </a:p>
        </p:txBody>
      </p:sp>
      <p:sp>
        <p:nvSpPr>
          <p:cNvPr id="21" name="TextBox 20">
            <a:extLst>
              <a:ext uri="{FF2B5EF4-FFF2-40B4-BE49-F238E27FC236}">
                <a16:creationId xmlns:a16="http://schemas.microsoft.com/office/drawing/2014/main" id="{62AC69DE-32C7-18DF-6D85-FFC3A9C07249}"/>
              </a:ext>
            </a:extLst>
          </p:cNvPr>
          <p:cNvSpPr txBox="1"/>
          <p:nvPr/>
        </p:nvSpPr>
        <p:spPr>
          <a:xfrm>
            <a:off x="3108960" y="10972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latin typeface="+mn-lt"/>
              </a:rPr>
              <a:t>METHODS</a:t>
            </a:r>
            <a:r>
              <a:rPr lang="en-US" sz="4000">
                <a:latin typeface="+mn-lt"/>
                <a:ea typeface="Calibri"/>
                <a:cs typeface="Calibri"/>
              </a:rPr>
              <a:t>​</a:t>
            </a:r>
            <a:endParaRPr lang="en-US">
              <a:latin typeface="+mn-lt"/>
            </a:endParaRPr>
          </a:p>
        </p:txBody>
      </p:sp>
      <p:sp>
        <p:nvSpPr>
          <p:cNvPr id="22" name="TextBox 21">
            <a:extLst>
              <a:ext uri="{FF2B5EF4-FFF2-40B4-BE49-F238E27FC236}">
                <a16:creationId xmlns:a16="http://schemas.microsoft.com/office/drawing/2014/main" id="{0EC89B1D-6AFF-C799-C25C-651590DEFCF5}"/>
              </a:ext>
            </a:extLst>
          </p:cNvPr>
          <p:cNvSpPr txBox="1"/>
          <p:nvPr/>
        </p:nvSpPr>
        <p:spPr>
          <a:xfrm>
            <a:off x="3247244" y="150381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FFFF"/>
                </a:solidFill>
                <a:latin typeface="+mn-lt"/>
              </a:rPr>
              <a:t>Target Audience</a:t>
            </a:r>
            <a:r>
              <a:rPr lang="en-US" sz="1600">
                <a:latin typeface="+mn-lt"/>
                <a:ea typeface="Calibri"/>
                <a:cs typeface="Calibri"/>
              </a:rPr>
              <a:t>​</a:t>
            </a:r>
            <a:endParaRPr lang="en-US">
              <a:latin typeface="+mn-lt"/>
            </a:endParaRPr>
          </a:p>
        </p:txBody>
      </p:sp>
      <p:sp>
        <p:nvSpPr>
          <p:cNvPr id="2" name="object 16">
            <a:extLst>
              <a:ext uri="{FF2B5EF4-FFF2-40B4-BE49-F238E27FC236}">
                <a16:creationId xmlns:a16="http://schemas.microsoft.com/office/drawing/2014/main" id="{590E9036-DFE0-3C11-6C0C-FC3ADA52DAC0}"/>
              </a:ext>
            </a:extLst>
          </p:cNvPr>
          <p:cNvSpPr/>
          <p:nvPr/>
        </p:nvSpPr>
        <p:spPr>
          <a:xfrm>
            <a:off x="542081" y="3603413"/>
            <a:ext cx="3872931" cy="378636"/>
          </a:xfrm>
          <a:custGeom>
            <a:avLst/>
            <a:gdLst/>
            <a:ahLst/>
            <a:cxnLst/>
            <a:rect l="l" t="t" r="r" b="b"/>
            <a:pathLst>
              <a:path w="7449820" h="365760">
                <a:moveTo>
                  <a:pt x="0" y="365760"/>
                </a:moveTo>
                <a:lnTo>
                  <a:pt x="7449311" y="365760"/>
                </a:lnTo>
                <a:lnTo>
                  <a:pt x="7449311" y="0"/>
                </a:lnTo>
                <a:lnTo>
                  <a:pt x="0" y="0"/>
                </a:lnTo>
                <a:lnTo>
                  <a:pt x="0" y="365760"/>
                </a:lnTo>
                <a:close/>
              </a:path>
            </a:pathLst>
          </a:custGeom>
          <a:ln w="9524">
            <a:solidFill>
              <a:srgbClr val="4F5657"/>
            </a:solidFill>
          </a:ln>
        </p:spPr>
        <p:txBody>
          <a:bodyPr wrap="square" lIns="0" tIns="0" rIns="0" bIns="0" rtlCol="0"/>
          <a:lstStyle/>
          <a:p>
            <a:endParaRPr>
              <a:latin typeface="+mn-lt"/>
            </a:endParaRPr>
          </a:p>
        </p:txBody>
      </p:sp>
      <p:sp>
        <p:nvSpPr>
          <p:cNvPr id="4" name="object 17">
            <a:extLst>
              <a:ext uri="{FF2B5EF4-FFF2-40B4-BE49-F238E27FC236}">
                <a16:creationId xmlns:a16="http://schemas.microsoft.com/office/drawing/2014/main" id="{8AC109C2-5EDE-2C02-1B42-E40D8548B3F6}"/>
              </a:ext>
            </a:extLst>
          </p:cNvPr>
          <p:cNvSpPr txBox="1"/>
          <p:nvPr/>
        </p:nvSpPr>
        <p:spPr>
          <a:xfrm>
            <a:off x="665198" y="3705569"/>
            <a:ext cx="2648007" cy="228909"/>
          </a:xfrm>
          <a:prstGeom prst="rect">
            <a:avLst/>
          </a:prstGeom>
        </p:spPr>
        <p:txBody>
          <a:bodyPr vert="horz" wrap="square" lIns="0" tIns="13335" rIns="0" bIns="0" rtlCol="0">
            <a:spAutoFit/>
          </a:bodyPr>
          <a:lstStyle/>
          <a:p>
            <a:pPr marL="356870" indent="-344170">
              <a:lnSpc>
                <a:spcPct val="100000"/>
              </a:lnSpc>
              <a:spcBef>
                <a:spcPts val="105"/>
              </a:spcBef>
              <a:buFont typeface="Courier New"/>
              <a:buChar char="o"/>
              <a:tabLst>
                <a:tab pos="356870" algn="l"/>
              </a:tabLst>
            </a:pPr>
            <a:r>
              <a:rPr sz="1400">
                <a:solidFill>
                  <a:srgbClr val="4E5757"/>
                </a:solidFill>
                <a:latin typeface="+mn-lt"/>
                <a:cs typeface="Calibri"/>
              </a:rPr>
              <a:t>September</a:t>
            </a:r>
            <a:r>
              <a:rPr sz="1400" spc="-10">
                <a:solidFill>
                  <a:srgbClr val="4E5757"/>
                </a:solidFill>
                <a:latin typeface="+mn-lt"/>
                <a:cs typeface="Calibri"/>
              </a:rPr>
              <a:t> </a:t>
            </a:r>
            <a:r>
              <a:rPr sz="1400">
                <a:solidFill>
                  <a:srgbClr val="4E5757"/>
                </a:solidFill>
                <a:latin typeface="+mn-lt"/>
                <a:cs typeface="Calibri"/>
              </a:rPr>
              <a:t>2</a:t>
            </a:r>
            <a:r>
              <a:rPr sz="1400" spc="-45">
                <a:solidFill>
                  <a:srgbClr val="4E5757"/>
                </a:solidFill>
                <a:latin typeface="+mn-lt"/>
                <a:cs typeface="Calibri"/>
              </a:rPr>
              <a:t> </a:t>
            </a:r>
            <a:r>
              <a:rPr sz="1400">
                <a:solidFill>
                  <a:srgbClr val="4E5757"/>
                </a:solidFill>
                <a:latin typeface="+mn-lt"/>
                <a:cs typeface="Calibri"/>
              </a:rPr>
              <a:t>–</a:t>
            </a:r>
            <a:r>
              <a:rPr sz="1400" spc="15">
                <a:solidFill>
                  <a:srgbClr val="4E5757"/>
                </a:solidFill>
                <a:latin typeface="+mn-lt"/>
                <a:cs typeface="Calibri"/>
              </a:rPr>
              <a:t> </a:t>
            </a:r>
            <a:r>
              <a:rPr sz="1400">
                <a:solidFill>
                  <a:srgbClr val="4E5757"/>
                </a:solidFill>
                <a:latin typeface="+mn-lt"/>
                <a:cs typeface="Calibri"/>
              </a:rPr>
              <a:t>14,</a:t>
            </a:r>
            <a:r>
              <a:rPr sz="1400" spc="20">
                <a:solidFill>
                  <a:srgbClr val="4E5757"/>
                </a:solidFill>
                <a:latin typeface="+mn-lt"/>
                <a:cs typeface="Calibri"/>
              </a:rPr>
              <a:t> </a:t>
            </a:r>
            <a:r>
              <a:rPr sz="1400" spc="-20">
                <a:solidFill>
                  <a:srgbClr val="4E5757"/>
                </a:solidFill>
                <a:latin typeface="+mn-lt"/>
                <a:cs typeface="Calibri"/>
              </a:rPr>
              <a:t>202</a:t>
            </a:r>
            <a:r>
              <a:rPr lang="en-US" sz="1400" spc="-20">
                <a:solidFill>
                  <a:srgbClr val="4E5757"/>
                </a:solidFill>
                <a:latin typeface="+mn-lt"/>
                <a:cs typeface="Calibri"/>
              </a:rPr>
              <a:t>4</a:t>
            </a:r>
            <a:endParaRPr sz="1400">
              <a:solidFill>
                <a:srgbClr val="4E5757"/>
              </a:solidFill>
              <a:latin typeface="+mn-lt"/>
              <a:cs typeface="Calibri"/>
            </a:endParaRPr>
          </a:p>
        </p:txBody>
      </p:sp>
      <p:grpSp>
        <p:nvGrpSpPr>
          <p:cNvPr id="6" name="object 12">
            <a:extLst>
              <a:ext uri="{FF2B5EF4-FFF2-40B4-BE49-F238E27FC236}">
                <a16:creationId xmlns:a16="http://schemas.microsoft.com/office/drawing/2014/main" id="{32D6A564-13DA-0434-5F36-AF291443F4D0}"/>
              </a:ext>
            </a:extLst>
          </p:cNvPr>
          <p:cNvGrpSpPr/>
          <p:nvPr/>
        </p:nvGrpSpPr>
        <p:grpSpPr>
          <a:xfrm>
            <a:off x="693063" y="3321582"/>
            <a:ext cx="2487295" cy="365760"/>
            <a:chOff x="612648" y="3602735"/>
            <a:chExt cx="2487295" cy="365760"/>
          </a:xfrm>
        </p:grpSpPr>
        <p:sp>
          <p:nvSpPr>
            <p:cNvPr id="7" name="object 13">
              <a:extLst>
                <a:ext uri="{FF2B5EF4-FFF2-40B4-BE49-F238E27FC236}">
                  <a16:creationId xmlns:a16="http://schemas.microsoft.com/office/drawing/2014/main" id="{8AFE89C2-3E79-37A2-AC21-3452C5B9A522}"/>
                </a:ext>
              </a:extLst>
            </p:cNvPr>
            <p:cNvSpPr/>
            <p:nvPr/>
          </p:nvSpPr>
          <p:spPr>
            <a:xfrm>
              <a:off x="612648" y="3602735"/>
              <a:ext cx="2487295" cy="365760"/>
            </a:xfrm>
            <a:custGeom>
              <a:avLst/>
              <a:gdLst/>
              <a:ahLst/>
              <a:cxnLst/>
              <a:rect l="l" t="t" r="r" b="b"/>
              <a:pathLst>
                <a:path w="2487295" h="365760">
                  <a:moveTo>
                    <a:pt x="2487168" y="0"/>
                  </a:moveTo>
                  <a:lnTo>
                    <a:pt x="0" y="0"/>
                  </a:lnTo>
                  <a:lnTo>
                    <a:pt x="0" y="365759"/>
                  </a:lnTo>
                  <a:lnTo>
                    <a:pt x="2487168" y="365759"/>
                  </a:lnTo>
                  <a:lnTo>
                    <a:pt x="2487168" y="0"/>
                  </a:lnTo>
                  <a:close/>
                </a:path>
              </a:pathLst>
            </a:custGeom>
            <a:solidFill>
              <a:srgbClr val="ABC378"/>
            </a:solidFill>
          </p:spPr>
          <p:txBody>
            <a:bodyPr wrap="square" lIns="0" tIns="0" rIns="0" bIns="0" rtlCol="0"/>
            <a:lstStyle/>
            <a:p>
              <a:endParaRPr>
                <a:latin typeface="+mn-lt"/>
              </a:endParaRPr>
            </a:p>
          </p:txBody>
        </p:sp>
        <p:sp>
          <p:nvSpPr>
            <p:cNvPr id="8" name="object 14">
              <a:extLst>
                <a:ext uri="{FF2B5EF4-FFF2-40B4-BE49-F238E27FC236}">
                  <a16:creationId xmlns:a16="http://schemas.microsoft.com/office/drawing/2014/main" id="{7E7CA89F-EABB-4082-51DD-BB24EB05855D}"/>
                </a:ext>
              </a:extLst>
            </p:cNvPr>
            <p:cNvSpPr/>
            <p:nvPr/>
          </p:nvSpPr>
          <p:spPr>
            <a:xfrm>
              <a:off x="612648" y="3602735"/>
              <a:ext cx="2487295" cy="365760"/>
            </a:xfrm>
            <a:custGeom>
              <a:avLst/>
              <a:gdLst/>
              <a:ahLst/>
              <a:cxnLst/>
              <a:rect l="l" t="t" r="r" b="b"/>
              <a:pathLst>
                <a:path w="2487295" h="365760">
                  <a:moveTo>
                    <a:pt x="0" y="365759"/>
                  </a:moveTo>
                  <a:lnTo>
                    <a:pt x="2487168" y="365759"/>
                  </a:lnTo>
                  <a:lnTo>
                    <a:pt x="2487168" y="0"/>
                  </a:lnTo>
                  <a:lnTo>
                    <a:pt x="0" y="0"/>
                  </a:lnTo>
                  <a:lnTo>
                    <a:pt x="0" y="365759"/>
                  </a:lnTo>
                  <a:close/>
                </a:path>
              </a:pathLst>
            </a:custGeom>
            <a:solidFill>
              <a:srgbClr val="ABC378"/>
            </a:solidFill>
            <a:ln w="25399">
              <a:solidFill>
                <a:srgbClr val="FFFFFF"/>
              </a:solidFill>
            </a:ln>
          </p:spPr>
          <p:txBody>
            <a:bodyPr wrap="square" lIns="0" tIns="0" rIns="0" bIns="0" rtlCol="0" anchor="ctr"/>
            <a:lstStyle/>
            <a:p>
              <a:r>
                <a:rPr lang="en-US" sz="1600">
                  <a:solidFill>
                    <a:schemeClr val="bg1"/>
                  </a:solidFill>
                  <a:latin typeface="+mj-lt"/>
                </a:rPr>
                <a:t>    </a:t>
              </a:r>
              <a:r>
                <a:rPr lang="en-US" sz="1600" b="1">
                  <a:solidFill>
                    <a:schemeClr val="bg1"/>
                  </a:solidFill>
                  <a:latin typeface="+mj-lt"/>
                </a:rPr>
                <a:t>Survey Run Dates</a:t>
              </a:r>
              <a:endParaRPr sz="1600" b="1">
                <a:solidFill>
                  <a:schemeClr val="bg1"/>
                </a:solidFill>
                <a:latin typeface="+mj-lt"/>
              </a:endParaRPr>
            </a:p>
          </p:txBody>
        </p:sp>
      </p:grpSp>
      <p:sp>
        <p:nvSpPr>
          <p:cNvPr id="19" name="object 10">
            <a:extLst>
              <a:ext uri="{FF2B5EF4-FFF2-40B4-BE49-F238E27FC236}">
                <a16:creationId xmlns:a16="http://schemas.microsoft.com/office/drawing/2014/main" id="{1C6133DA-DED2-94F6-42DA-D55D51C1A715}"/>
              </a:ext>
            </a:extLst>
          </p:cNvPr>
          <p:cNvSpPr/>
          <p:nvPr/>
        </p:nvSpPr>
        <p:spPr>
          <a:xfrm>
            <a:off x="558925" y="5629659"/>
            <a:ext cx="8148834" cy="487105"/>
          </a:xfrm>
          <a:custGeom>
            <a:avLst/>
            <a:gdLst/>
            <a:ahLst/>
            <a:cxnLst/>
            <a:rect l="l" t="t" r="r" b="b"/>
            <a:pathLst>
              <a:path w="7449820" h="768350">
                <a:moveTo>
                  <a:pt x="0" y="768095"/>
                </a:moveTo>
                <a:lnTo>
                  <a:pt x="7449311" y="768095"/>
                </a:lnTo>
                <a:lnTo>
                  <a:pt x="7449311" y="0"/>
                </a:lnTo>
                <a:lnTo>
                  <a:pt x="0" y="0"/>
                </a:lnTo>
                <a:lnTo>
                  <a:pt x="0" y="768095"/>
                </a:lnTo>
                <a:close/>
              </a:path>
            </a:pathLst>
          </a:custGeom>
          <a:ln w="9525">
            <a:solidFill>
              <a:srgbClr val="4F5657"/>
            </a:solidFill>
          </a:ln>
        </p:spPr>
        <p:txBody>
          <a:bodyPr wrap="square" lIns="0" tIns="0" rIns="0" bIns="0" rtlCol="0"/>
          <a:lstStyle/>
          <a:p>
            <a:endParaRPr>
              <a:latin typeface="+mn-lt"/>
            </a:endParaRPr>
          </a:p>
        </p:txBody>
      </p:sp>
      <p:sp>
        <p:nvSpPr>
          <p:cNvPr id="20" name="object 13">
            <a:extLst>
              <a:ext uri="{FF2B5EF4-FFF2-40B4-BE49-F238E27FC236}">
                <a16:creationId xmlns:a16="http://schemas.microsoft.com/office/drawing/2014/main" id="{AA425C10-4407-4A62-2A5F-CB2E73DF5F3B}"/>
              </a:ext>
            </a:extLst>
          </p:cNvPr>
          <p:cNvSpPr/>
          <p:nvPr/>
        </p:nvSpPr>
        <p:spPr>
          <a:xfrm>
            <a:off x="559392" y="5623709"/>
            <a:ext cx="1425213" cy="487555"/>
          </a:xfrm>
          <a:custGeom>
            <a:avLst/>
            <a:gdLst/>
            <a:ahLst/>
            <a:cxnLst/>
            <a:rect l="l" t="t" r="r" b="b"/>
            <a:pathLst>
              <a:path w="2487295" h="365760">
                <a:moveTo>
                  <a:pt x="2487168" y="0"/>
                </a:moveTo>
                <a:lnTo>
                  <a:pt x="0" y="0"/>
                </a:lnTo>
                <a:lnTo>
                  <a:pt x="0" y="365759"/>
                </a:lnTo>
                <a:lnTo>
                  <a:pt x="2487168" y="365759"/>
                </a:lnTo>
                <a:lnTo>
                  <a:pt x="2487168" y="0"/>
                </a:lnTo>
                <a:close/>
              </a:path>
            </a:pathLst>
          </a:custGeom>
          <a:solidFill>
            <a:srgbClr val="ABC378"/>
          </a:solidFill>
          <a:ln w="12700">
            <a:solidFill>
              <a:schemeClr val="tx1"/>
            </a:solidFill>
          </a:ln>
        </p:spPr>
        <p:txBody>
          <a:bodyPr wrap="square" lIns="0" tIns="0" rIns="0" bIns="0" rtlCol="0" anchor="ctr"/>
          <a:lstStyle/>
          <a:p>
            <a:pPr algn="l"/>
            <a:r>
              <a:rPr lang="en-US" sz="1400" b="1">
                <a:solidFill>
                  <a:schemeClr val="bg1"/>
                </a:solidFill>
                <a:latin typeface="+mn-lt"/>
              </a:rPr>
              <a:t>       </a:t>
            </a:r>
            <a:r>
              <a:rPr lang="en-US" sz="2000" b="1">
                <a:solidFill>
                  <a:schemeClr val="bg1"/>
                </a:solidFill>
                <a:latin typeface="+mn-lt"/>
              </a:rPr>
              <a:t>Survey #2</a:t>
            </a:r>
            <a:endParaRPr lang="en-US" sz="2000" b="1">
              <a:solidFill>
                <a:schemeClr val="bg1"/>
              </a:solidFill>
              <a:latin typeface="+mn-lt"/>
              <a:ea typeface="Calibri"/>
              <a:cs typeface="Calibri"/>
            </a:endParaRPr>
          </a:p>
        </p:txBody>
      </p:sp>
      <p:sp>
        <p:nvSpPr>
          <p:cNvPr id="23" name="TextBox 22">
            <a:extLst>
              <a:ext uri="{FF2B5EF4-FFF2-40B4-BE49-F238E27FC236}">
                <a16:creationId xmlns:a16="http://schemas.microsoft.com/office/drawing/2014/main" id="{97E67642-0B85-D1CE-4112-402A02F19379}"/>
              </a:ext>
            </a:extLst>
          </p:cNvPr>
          <p:cNvSpPr txBox="1"/>
          <p:nvPr/>
        </p:nvSpPr>
        <p:spPr>
          <a:xfrm>
            <a:off x="2105419" y="5654789"/>
            <a:ext cx="6614408" cy="536044"/>
          </a:xfrm>
          <a:prstGeom prst="rect">
            <a:avLst/>
          </a:prstGeom>
          <a:noFill/>
        </p:spPr>
        <p:txBody>
          <a:bodyPr wrap="square" lIns="91440" tIns="45720" rIns="91440" bIns="45720" anchor="t">
            <a:spAutoFit/>
          </a:bodyPr>
          <a:lstStyle/>
          <a:p>
            <a:pPr marL="356870" indent="-344170">
              <a:spcBef>
                <a:spcPts val="105"/>
              </a:spcBef>
              <a:buFont typeface="Courier New"/>
              <a:buChar char="o"/>
              <a:tabLst>
                <a:tab pos="356870" algn="l"/>
              </a:tabLst>
              <a:defRPr/>
            </a:pPr>
            <a:r>
              <a:rPr lang="en-US" sz="1400">
                <a:solidFill>
                  <a:srgbClr val="4E5757"/>
                </a:solidFill>
                <a:latin typeface="+mn-lt"/>
                <a:cs typeface="Calibri"/>
              </a:rPr>
              <a:t>Representative sample of U.S. population fielded online November 21, 2024. N=384</a:t>
            </a:r>
            <a:endParaRPr kumimoji="0" lang="en-US" sz="1400" b="0" i="0" u="none" strike="noStrike" kern="0" cap="none" spc="0" normalizeH="0" baseline="0" noProof="0">
              <a:ln>
                <a:noFill/>
              </a:ln>
              <a:solidFill>
                <a:srgbClr val="4E5757"/>
              </a:solidFill>
              <a:effectLst/>
              <a:uLnTx/>
              <a:uFillTx/>
              <a:latin typeface="+mn-lt"/>
              <a:cs typeface="Calibri"/>
            </a:endParaRPr>
          </a:p>
          <a:p>
            <a:pPr marL="356870" indent="-344170">
              <a:spcBef>
                <a:spcPts val="105"/>
              </a:spcBef>
              <a:buFont typeface="Courier New"/>
              <a:buChar char="o"/>
              <a:tabLst>
                <a:tab pos="356870" algn="l"/>
              </a:tabLst>
              <a:defRPr/>
            </a:pPr>
            <a:r>
              <a:rPr lang="en-US" sz="1400">
                <a:solidFill>
                  <a:srgbClr val="4E5757"/>
                </a:solidFill>
                <a:latin typeface="+mn-lt"/>
                <a:ea typeface="Calibri"/>
                <a:cs typeface="Calibri"/>
              </a:rPr>
              <a:t>Purpose: Determined the number of people interested in trying target shooting.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object 2"/>
          <p:cNvPicPr/>
          <p:nvPr/>
        </p:nvPicPr>
        <p:blipFill>
          <a:blip r:embed="rId2" cstate="print">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3" name="object 3"/>
          <p:cNvSpPr txBox="1">
            <a:spLocks noGrp="1"/>
          </p:cNvSpPr>
          <p:nvPr>
            <p:ph type="title"/>
          </p:nvPr>
        </p:nvSpPr>
        <p:spPr>
          <a:xfrm>
            <a:off x="628650" y="2743371"/>
            <a:ext cx="7886700" cy="2900518"/>
          </a:xfrm>
          <a:prstGeom prst="rect">
            <a:avLst/>
          </a:prstGeom>
        </p:spPr>
        <p:txBody>
          <a:bodyPr vert="horz" lIns="91440" tIns="45720" rIns="91440" bIns="45720" rtlCol="0" anchor="b">
            <a:normAutofit/>
          </a:bodyPr>
          <a:lstStyle/>
          <a:p>
            <a:pPr marL="12700" algn="ctr" rtl="0">
              <a:lnSpc>
                <a:spcPct val="90000"/>
              </a:lnSpc>
              <a:spcBef>
                <a:spcPct val="0"/>
              </a:spcBef>
            </a:pPr>
            <a:r>
              <a:rPr lang="en-US" sz="4600" kern="1200" spc="-10">
                <a:solidFill>
                  <a:srgbClr val="FFFFFF"/>
                </a:solidFill>
                <a:latin typeface="+mj-lt"/>
                <a:cs typeface="+mj-cs"/>
              </a:rPr>
              <a:t>PARTICIPATION INTEREST,            MOTIVATIONS, &amp; BARRIERS</a:t>
            </a:r>
            <a:endParaRPr lang="en-US" sz="4600" kern="1200">
              <a:solidFill>
                <a:srgbClr val="FFFFFF"/>
              </a:solidFill>
              <a:latin typeface="+mj-lt"/>
              <a:cs typeface="+mj-cs"/>
            </a:endParaRPr>
          </a:p>
        </p:txBody>
      </p:sp>
      <p:grpSp>
        <p:nvGrpSpPr>
          <p:cNvPr id="22" name="Group 21">
            <a:extLst>
              <a:ext uri="{FF2B5EF4-FFF2-40B4-BE49-F238E27FC236}">
                <a16:creationId xmlns:a16="http://schemas.microsoft.com/office/drawing/2014/main" id="{F9AE9849-5561-2B88-F946-E6AE8D475326}"/>
              </a:ext>
            </a:extLst>
          </p:cNvPr>
          <p:cNvGrpSpPr/>
          <p:nvPr/>
        </p:nvGrpSpPr>
        <p:grpSpPr>
          <a:xfrm>
            <a:off x="0" y="5857875"/>
            <a:ext cx="9144000" cy="1000125"/>
            <a:chOff x="0" y="5857875"/>
            <a:chExt cx="9144000" cy="1000125"/>
          </a:xfrm>
        </p:grpSpPr>
        <p:sp>
          <p:nvSpPr>
            <p:cNvPr id="23" name="Rectangle 22">
              <a:extLst>
                <a:ext uri="{FF2B5EF4-FFF2-40B4-BE49-F238E27FC236}">
                  <a16:creationId xmlns:a16="http://schemas.microsoft.com/office/drawing/2014/main" id="{A3AE0E79-BE4D-38CA-688A-92942DFCA028}"/>
                </a:ext>
              </a:extLst>
            </p:cNvPr>
            <p:cNvSpPr/>
            <p:nvPr/>
          </p:nvSpPr>
          <p:spPr>
            <a:xfrm>
              <a:off x="0" y="5857875"/>
              <a:ext cx="9144000" cy="100012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360538EC-8495-822E-EC50-A15BA0677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5895" y="5998704"/>
              <a:ext cx="1199103" cy="799757"/>
            </a:xfrm>
            <a:prstGeom prst="rect">
              <a:avLst/>
            </a:prstGeom>
          </p:spPr>
        </p:pic>
        <p:pic>
          <p:nvPicPr>
            <p:cNvPr id="25" name="Picture 24" descr="A logo of a company&#10;&#10;Description automatically generated">
              <a:extLst>
                <a:ext uri="{FF2B5EF4-FFF2-40B4-BE49-F238E27FC236}">
                  <a16:creationId xmlns:a16="http://schemas.microsoft.com/office/drawing/2014/main" id="{E96B0A7F-973D-F16C-665B-9CEDF3F8E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977" y="6029205"/>
              <a:ext cx="888777" cy="738754"/>
            </a:xfrm>
            <a:prstGeom prst="rect">
              <a:avLst/>
            </a:prstGeom>
          </p:spPr>
        </p:pic>
        <p:pic>
          <p:nvPicPr>
            <p:cNvPr id="26" name="Picture 25" descr="A close-up of a logo&#10;&#10;Description automatically generated">
              <a:extLst>
                <a:ext uri="{FF2B5EF4-FFF2-40B4-BE49-F238E27FC236}">
                  <a16:creationId xmlns:a16="http://schemas.microsoft.com/office/drawing/2014/main" id="{213D9D7F-7A39-21A2-27C7-C3C0B51ACB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132" y="6081632"/>
              <a:ext cx="1248455" cy="633901"/>
            </a:xfrm>
            <a:prstGeom prst="rect">
              <a:avLst/>
            </a:prstGeom>
          </p:spPr>
        </p:pic>
      </p:grpSp>
      <p:sp>
        <p:nvSpPr>
          <p:cNvPr id="28" name="Slide Number Placeholder 27">
            <a:extLst>
              <a:ext uri="{FF2B5EF4-FFF2-40B4-BE49-F238E27FC236}">
                <a16:creationId xmlns:a16="http://schemas.microsoft.com/office/drawing/2014/main" id="{D02D4326-84F7-B624-FD96-068D018984F1}"/>
              </a:ext>
            </a:extLst>
          </p:cNvPr>
          <p:cNvSpPr>
            <a:spLocks noGrp="1"/>
          </p:cNvSpPr>
          <p:nvPr>
            <p:ph type="sldNum" sz="quarter" idx="7"/>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eb7ee2d-a54a-4c0b-9ef4-4a16db048814" xsi:nil="true"/>
    <lcf76f155ced4ddcb4097134ff3c332f xmlns="fed6e386-f9ea-41ce-8cd4-197d283f400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5082D246BEB045AA622A704F2DAEC6" ma:contentTypeVersion="13" ma:contentTypeDescription="Create a new document." ma:contentTypeScope="" ma:versionID="ac0176ba74749c52b698dd91566ec7f4">
  <xsd:schema xmlns:xsd="http://www.w3.org/2001/XMLSchema" xmlns:xs="http://www.w3.org/2001/XMLSchema" xmlns:p="http://schemas.microsoft.com/office/2006/metadata/properties" xmlns:ns2="fed6e386-f9ea-41ce-8cd4-197d283f4005" xmlns:ns3="4eb7ee2d-a54a-4c0b-9ef4-4a16db048814" targetNamespace="http://schemas.microsoft.com/office/2006/metadata/properties" ma:root="true" ma:fieldsID="f46c1aac7e25965a979bd5a2ecec8afe" ns2:_="" ns3:_="">
    <xsd:import namespace="fed6e386-f9ea-41ce-8cd4-197d283f4005"/>
    <xsd:import namespace="4eb7ee2d-a54a-4c0b-9ef4-4a16db0488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d6e386-f9ea-41ce-8cd4-197d283f4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52faca3-1ba4-49ba-8680-c165cd9fd43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b7ee2d-a54a-4c0b-9ef4-4a16db0488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e274969-f618-4d16-a21c-97b723f61eb3}" ma:internalName="TaxCatchAll" ma:showField="CatchAllData" ma:web="4eb7ee2d-a54a-4c0b-9ef4-4a16db0488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445818-EE6D-45AF-8FE6-314A9358B64D}">
  <ds:schemaRefs>
    <ds:schemaRef ds:uri="http://schemas.microsoft.com/sharepoint/v3/contenttype/forms"/>
  </ds:schemaRefs>
</ds:datastoreItem>
</file>

<file path=customXml/itemProps2.xml><?xml version="1.0" encoding="utf-8"?>
<ds:datastoreItem xmlns:ds="http://schemas.openxmlformats.org/officeDocument/2006/customXml" ds:itemID="{21380CF8-77E5-4839-A42C-C290794A4206}">
  <ds:schemaRefs>
    <ds:schemaRef ds:uri="4eb7ee2d-a54a-4c0b-9ef4-4a16db048814"/>
    <ds:schemaRef ds:uri="fed6e386-f9ea-41ce-8cd4-197d283f40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222EB7-6496-46DA-AAB8-31403AA6ACE6}">
  <ds:schemaRefs>
    <ds:schemaRef ds:uri="4eb7ee2d-a54a-4c0b-9ef4-4a16db048814"/>
    <ds:schemaRef ds:uri="fed6e386-f9ea-41ce-8cd4-197d283f40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TotalTime>
  <Words>3288</Words>
  <Application>Microsoft Office PowerPoint</Application>
  <PresentationFormat>On-screen Show (4:3)</PresentationFormat>
  <Paragraphs>377</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Arial,Sans-Serif</vt:lpstr>
      <vt:lpstr>Calibri</vt:lpstr>
      <vt:lpstr>Courier New</vt:lpstr>
      <vt:lpstr>Times New Roman</vt:lpstr>
      <vt:lpstr>Wingdings</vt:lpstr>
      <vt:lpstr>Office Theme</vt:lpstr>
      <vt:lpstr> WELCOME NEW SHOOTERS!  TACTICS TO WIN PARTICIPATION FROM              UNDER-REPRESENTED COMMUNITIES  Conducted on behalf of Outdoor Stewards of Conservation Foundation   by Southwick Associates and DJ Case &amp; Associates    </vt:lpstr>
      <vt:lpstr>PowerPoint Presentation</vt:lpstr>
      <vt:lpstr>KEY TAKEAWAYS</vt:lpstr>
      <vt:lpstr>KEY TAKEAWAYS</vt:lpstr>
      <vt:lpstr>PURPOSE</vt:lpstr>
      <vt:lpstr>PURPOSE</vt:lpstr>
      <vt:lpstr>METHODS</vt:lpstr>
      <vt:lpstr>PowerPoint Presentation</vt:lpstr>
      <vt:lpstr>PARTICIPATION INTEREST,            MOTIVATIONS, &amp; BARRIERS</vt:lpstr>
      <vt:lpstr>Interest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Associations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Hunter Trail Camera Owner Study - Conducted for SPYPOINT by Southwick Associates -</dc:title>
  <dc:creator>Alex Evans</dc:creator>
  <cp:lastModifiedBy>Rob Southwick</cp:lastModifiedBy>
  <cp:revision>2</cp:revision>
  <dcterms:created xsi:type="dcterms:W3CDTF">2024-11-04T19:48:47Z</dcterms:created>
  <dcterms:modified xsi:type="dcterms:W3CDTF">2025-04-03T18:49:08Z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2021-10-22T00:00:00Z</vt:filetime>
  </property>
  <property fmtid="{D5CDD505-2E9C-101B-9397-08002B2CF9AE}" pid="3" name="Creator">
    <vt:lpwstr>Microsoft® PowerPoint® for Microsoft 365</vt:lpwstr>
  </property>
  <property fmtid="{D5CDD505-2E9C-101B-9397-08002B2CF9AE}" pid="4" name="LastSaved">
    <vt:filetime>2024-11-04T00:00:00Z</vt:filetime>
  </property>
  <property fmtid="{D5CDD505-2E9C-101B-9397-08002B2CF9AE}" pid="5" name="Producer">
    <vt:lpwstr>Microsoft® PowerPoint® for Microsoft 365</vt:lpwstr>
  </property>
  <property fmtid="{D5CDD505-2E9C-101B-9397-08002B2CF9AE}" pid="6" name="ContentTypeId">
    <vt:lpwstr>0x010100755082D246BEB045AA622A704F2DAEC6</vt:lpwstr>
  </property>
  <property fmtid="{D5CDD505-2E9C-101B-9397-08002B2CF9AE}" pid="7" name="MediaServiceImageTags">
    <vt:lpwstr/>
  </property>
</Properties>
</file>